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72"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0" r:id="rId16"/>
    <p:sldId id="272" r:id="rId17"/>
    <p:sldId id="273" r:id="rId18"/>
    <p:sldId id="275" r:id="rId19"/>
    <p:sldId id="274"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503" autoAdjust="0"/>
  </p:normalViewPr>
  <p:slideViewPr>
    <p:cSldViewPr snapToGrid="0">
      <p:cViewPr varScale="1">
        <p:scale>
          <a:sx n="82" d="100"/>
          <a:sy n="82" d="100"/>
        </p:scale>
        <p:origin x="749"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602289-663D-D1CE-73DE-313B82C29DD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7A062CE-473A-C365-CDE8-EE0BCF502DA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639D1BE-6AA6-4018-83B3-A81B530C2601}" type="datetimeFigureOut">
              <a:rPr lang="en-US" smtClean="0"/>
              <a:t>1/16/2023</a:t>
            </a:fld>
            <a:endParaRPr lang="en-US" dirty="0"/>
          </a:p>
        </p:txBody>
      </p:sp>
      <p:sp>
        <p:nvSpPr>
          <p:cNvPr id="4" name="Footer Placeholder 3">
            <a:extLst>
              <a:ext uri="{FF2B5EF4-FFF2-40B4-BE49-F238E27FC236}">
                <a16:creationId xmlns:a16="http://schemas.microsoft.com/office/drawing/2014/main" id="{0595DCC7-394D-ABC8-3734-689A00B8727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45CAFF-10FD-B420-9B46-B7721C4E3F4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9924D0-92D7-4142-BA6A-F7813BF00F3E}" type="slidenum">
              <a:rPr lang="en-US" smtClean="0"/>
              <a:t>‹#›</a:t>
            </a:fld>
            <a:endParaRPr lang="en-US" dirty="0"/>
          </a:p>
        </p:txBody>
      </p:sp>
    </p:spTree>
    <p:extLst>
      <p:ext uri="{BB962C8B-B14F-4D97-AF65-F5344CB8AC3E}">
        <p14:creationId xmlns:p14="http://schemas.microsoft.com/office/powerpoint/2010/main" val="2438062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6FF6C5-FF64-41B3-9757-98C877EF8E76}" type="datetimeFigureOut">
              <a:rPr lang="en-US" smtClean="0"/>
              <a:t>1/16/2023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D16521-D424-421A-8D71-785C24561CDA}" type="slidenum">
              <a:rPr lang="en-US" smtClean="0"/>
              <a:t>‹#›</a:t>
            </a:fld>
            <a:endParaRPr lang="en-US" dirty="0"/>
          </a:p>
        </p:txBody>
      </p:sp>
    </p:spTree>
    <p:extLst>
      <p:ext uri="{BB962C8B-B14F-4D97-AF65-F5344CB8AC3E}">
        <p14:creationId xmlns:p14="http://schemas.microsoft.com/office/powerpoint/2010/main" val="1257228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356DAB-7CBF-4D5A-8DE5-3304A47E8A83}"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571876850"/>
      </p:ext>
    </p:extLst>
  </p:cSld>
  <p:clrMapOvr>
    <a:masterClrMapping/>
  </p:clrMapOvr>
  <p:transition spd="slow" advClick="0" advTm="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40E2E-4D21-4C64-835C-94CAFEFB56EC}"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1853914369"/>
      </p:ext>
    </p:extLst>
  </p:cSld>
  <p:clrMapOvr>
    <a:masterClrMapping/>
  </p:clrMapOvr>
  <p:transition spd="slow" advClick="0" advTm="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6C23A-AABC-4B92-85D4-B8E1F9D8C7FD}"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3068616072"/>
      </p:ext>
    </p:extLst>
  </p:cSld>
  <p:clrMapOvr>
    <a:masterClrMapping/>
  </p:clrMapOvr>
  <p:transition spd="slow" advClick="0"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0AF9EB-9366-46FD-AB82-084785B7BF87}"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1293671344"/>
      </p:ext>
    </p:extLst>
  </p:cSld>
  <p:clrMapOvr>
    <a:masterClrMapping/>
  </p:clrMapOvr>
  <p:transition spd="slow" advClick="0" advTm="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DAE38-A534-4DFD-84B2-2DDC26AE016E}"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2499733976"/>
      </p:ext>
    </p:extLst>
  </p:cSld>
  <p:clrMapOvr>
    <a:masterClrMapping/>
  </p:clrMapOvr>
  <p:transition spd="slow" advClick="0" advTm="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BFF9D-466A-457A-8539-149EBCD2D56F}"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3914237767"/>
      </p:ext>
    </p:extLst>
  </p:cSld>
  <p:clrMapOvr>
    <a:masterClrMapping/>
  </p:clrMapOvr>
  <p:transition spd="slow" advClick="0"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751BA-2C16-4BF7-AB14-B872B57A3299}"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2582972245"/>
      </p:ext>
    </p:extLst>
  </p:cSld>
  <p:clrMapOvr>
    <a:masterClrMapping/>
  </p:clrMapOvr>
  <p:transition spd="slow" advClick="0"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192BD7-A3C9-46E3-9AF7-808ACB24FB5F}"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4217473232"/>
      </p:ext>
    </p:extLst>
  </p:cSld>
  <p:clrMapOvr>
    <a:masterClrMapping/>
  </p:clrMapOvr>
  <p:transition spd="slow" advClick="0" advTm="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FFC4F-6929-4F63-B84A-ECE380C8B301}" type="datetime1">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2857481363"/>
      </p:ext>
    </p:extLst>
  </p:cSld>
  <p:clrMapOvr>
    <a:masterClrMapping/>
  </p:clrMapOvr>
  <p:transition spd="slow" advClick="0" advTm="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891313-05D9-479A-81C3-43E92104B1A8}"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2541934580"/>
      </p:ext>
    </p:extLst>
  </p:cSld>
  <p:clrMapOvr>
    <a:masterClrMapping/>
  </p:clrMapOvr>
  <p:transition spd="slow" advClick="0" advTm="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B5132C-5360-4EA3-A3F6-421EA3BFD493}"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BA0280-3A49-4524-A098-06AEFC78F830}" type="slidenum">
              <a:rPr lang="en-US" smtClean="0"/>
              <a:t>‹#›</a:t>
            </a:fld>
            <a:endParaRPr lang="en-US" dirty="0"/>
          </a:p>
        </p:txBody>
      </p:sp>
    </p:spTree>
    <p:extLst>
      <p:ext uri="{BB962C8B-B14F-4D97-AF65-F5344CB8AC3E}">
        <p14:creationId xmlns:p14="http://schemas.microsoft.com/office/powerpoint/2010/main" val="2749153316"/>
      </p:ext>
    </p:extLst>
  </p:cSld>
  <p:clrMapOvr>
    <a:masterClrMapping/>
  </p:clrMapOvr>
  <p:transition spd="slow" advClick="0" advTm="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4130B-8B4B-4D57-A903-FA2E690DD6D6}" type="datetime1">
              <a:rPr lang="en-US" smtClean="0"/>
              <a:t>1/16/2023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A0280-3A49-4524-A098-06AEFC78F830}" type="slidenum">
              <a:rPr lang="en-US" smtClean="0"/>
              <a:t>‹#›</a:t>
            </a:fld>
            <a:endParaRPr lang="en-US" dirty="0"/>
          </a:p>
        </p:txBody>
      </p:sp>
    </p:spTree>
    <p:extLst>
      <p:ext uri="{BB962C8B-B14F-4D97-AF65-F5344CB8AC3E}">
        <p14:creationId xmlns:p14="http://schemas.microsoft.com/office/powerpoint/2010/main" val="288127944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5000">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greenberetrotcmedals.org/3/store.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greenberetrotcmedals.org/3/miscellaneous5.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BDE7-7A31-1BD9-DD1D-3B2D71F29870}"/>
              </a:ext>
            </a:extLst>
          </p:cNvPr>
          <p:cNvSpPr>
            <a:spLocks noGrp="1"/>
          </p:cNvSpPr>
          <p:nvPr>
            <p:ph type="ctrTitle"/>
          </p:nvPr>
        </p:nvSpPr>
        <p:spPr>
          <a:xfrm>
            <a:off x="1142999" y="2038525"/>
            <a:ext cx="6858000" cy="880844"/>
          </a:xfrm>
          <a:solidFill>
            <a:srgbClr val="00FF00"/>
          </a:solidFill>
        </p:spPr>
        <p:txBody>
          <a:bodyPr>
            <a:noAutofit/>
          </a:bodyPr>
          <a:lstStyle/>
          <a:p>
            <a:r>
              <a:rPr lang="en-US" sz="4000" b="1" u="sng" dirty="0">
                <a:solidFill>
                  <a:schemeClr val="bg1"/>
                </a:solidFill>
                <a:latin typeface="+mn-lt"/>
              </a:rPr>
              <a:t>Special Forces Association’s</a:t>
            </a:r>
          </a:p>
        </p:txBody>
      </p:sp>
      <p:sp>
        <p:nvSpPr>
          <p:cNvPr id="3" name="Subtitle 2">
            <a:extLst>
              <a:ext uri="{FF2B5EF4-FFF2-40B4-BE49-F238E27FC236}">
                <a16:creationId xmlns:a16="http://schemas.microsoft.com/office/drawing/2014/main" id="{FEC284A9-4EB2-C63C-78BC-782942A9DD16}"/>
              </a:ext>
            </a:extLst>
          </p:cNvPr>
          <p:cNvSpPr>
            <a:spLocks noGrp="1"/>
          </p:cNvSpPr>
          <p:nvPr>
            <p:ph type="subTitle" idx="1"/>
          </p:nvPr>
        </p:nvSpPr>
        <p:spPr>
          <a:xfrm>
            <a:off x="461394" y="3590487"/>
            <a:ext cx="8313489" cy="998291"/>
          </a:xfrm>
          <a:solidFill>
            <a:srgbClr val="00FF00"/>
          </a:solidFill>
        </p:spPr>
        <p:txBody>
          <a:bodyPr>
            <a:noAutofit/>
          </a:bodyPr>
          <a:lstStyle/>
          <a:p>
            <a:r>
              <a:rPr lang="en-US" sz="4800" b="1" u="sng" dirty="0">
                <a:solidFill>
                  <a:schemeClr val="bg1"/>
                </a:solidFill>
              </a:rPr>
              <a:t>Award of Excellence Program</a:t>
            </a:r>
          </a:p>
        </p:txBody>
      </p:sp>
      <p:pic>
        <p:nvPicPr>
          <p:cNvPr id="7" name="Picture 6" descr="A picture containing text&#10;&#10;Description automatically generated">
            <a:extLst>
              <a:ext uri="{FF2B5EF4-FFF2-40B4-BE49-F238E27FC236}">
                <a16:creationId xmlns:a16="http://schemas.microsoft.com/office/drawing/2014/main" id="{A5B8C3C1-63E0-995C-6941-8E5811061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472" y="5140153"/>
            <a:ext cx="4657055" cy="1148315"/>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A583F3AA-20D5-7000-BBA2-753DD602C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736" y="253696"/>
            <a:ext cx="2400305" cy="1371603"/>
          </a:xfrm>
          <a:prstGeom prst="rect">
            <a:avLst/>
          </a:prstGeom>
        </p:spPr>
      </p:pic>
    </p:spTree>
    <p:extLst>
      <p:ext uri="{BB962C8B-B14F-4D97-AF65-F5344CB8AC3E}">
        <p14:creationId xmlns:p14="http://schemas.microsoft.com/office/powerpoint/2010/main" val="1707048058"/>
      </p:ext>
    </p:extLst>
  </p:cSld>
  <p:clrMapOvr>
    <a:masterClrMapping/>
  </p:clrMapOvr>
  <p:transition spd="slow" advClick="0" advTm="5000">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7ACB-8B12-F314-9AE9-5D03D5D54DD6}"/>
              </a:ext>
            </a:extLst>
          </p:cNvPr>
          <p:cNvSpPr>
            <a:spLocks noGrp="1"/>
          </p:cNvSpPr>
          <p:nvPr>
            <p:ph type="title"/>
          </p:nvPr>
        </p:nvSpPr>
        <p:spPr>
          <a:xfrm>
            <a:off x="289421" y="1577131"/>
            <a:ext cx="2428612" cy="2114025"/>
          </a:xfrm>
          <a:solidFill>
            <a:srgbClr val="00FF00"/>
          </a:solidFill>
        </p:spPr>
        <p:txBody>
          <a:bodyPr vert="horz" lIns="68580" tIns="34290" rIns="68580" bIns="34290" rtlCol="0" anchor="b">
            <a:noAutofit/>
          </a:bodyPr>
          <a:lstStyle/>
          <a:p>
            <a:r>
              <a:rPr lang="en-US" sz="4800" b="1" kern="1200" dirty="0">
                <a:solidFill>
                  <a:schemeClr val="bg1"/>
                </a:solidFill>
                <a:latin typeface="+mn-lt"/>
                <a:ea typeface="+mj-ea"/>
                <a:cs typeface="+mj-cs"/>
              </a:rPr>
              <a:t>Pricing Matrix Schedule</a:t>
            </a:r>
          </a:p>
        </p:txBody>
      </p:sp>
      <p:sp>
        <p:nvSpPr>
          <p:cNvPr id="4" name="Slide Number Placeholder 3">
            <a:extLst>
              <a:ext uri="{FF2B5EF4-FFF2-40B4-BE49-F238E27FC236}">
                <a16:creationId xmlns:a16="http://schemas.microsoft.com/office/drawing/2014/main" id="{13B21234-1DC9-C615-FFD6-EA0E9B0A24BB}"/>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12BA0280-3A49-4524-A098-06AEFC78F830}" type="slidenum">
              <a:rPr lang="en-US" smtClean="0"/>
              <a:pPr defTabSz="685800">
                <a:spcAft>
                  <a:spcPts val="450"/>
                </a:spcAft>
              </a:pPr>
              <a:t>10</a:t>
            </a:fld>
            <a:endParaRPr lang="en-US" dirty="0"/>
          </a:p>
        </p:txBody>
      </p:sp>
      <p:pic>
        <p:nvPicPr>
          <p:cNvPr id="6" name="Picture 5">
            <a:extLst>
              <a:ext uri="{FF2B5EF4-FFF2-40B4-BE49-F238E27FC236}">
                <a16:creationId xmlns:a16="http://schemas.microsoft.com/office/drawing/2014/main" id="{C03049D1-0EE1-A231-EC14-390C75F2C186}"/>
              </a:ext>
            </a:extLst>
          </p:cNvPr>
          <p:cNvPicPr>
            <a:picLocks noChangeAspect="1"/>
          </p:cNvPicPr>
          <p:nvPr/>
        </p:nvPicPr>
        <p:blipFill>
          <a:blip r:embed="rId2"/>
          <a:stretch>
            <a:fillRect/>
          </a:stretch>
        </p:blipFill>
        <p:spPr>
          <a:xfrm>
            <a:off x="2914559" y="959644"/>
            <a:ext cx="5985769" cy="4627082"/>
          </a:xfrm>
          <a:prstGeom prst="rect">
            <a:avLst/>
          </a:prstGeom>
        </p:spPr>
      </p:pic>
    </p:spTree>
    <p:extLst>
      <p:ext uri="{BB962C8B-B14F-4D97-AF65-F5344CB8AC3E}">
        <p14:creationId xmlns:p14="http://schemas.microsoft.com/office/powerpoint/2010/main" val="120288129"/>
      </p:ext>
    </p:extLst>
  </p:cSld>
  <p:clrMapOvr>
    <a:masterClrMapping/>
  </p:clrMapOvr>
  <p:transition spd="slow" advClick="0" advTm="10000">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C8BF7E-130E-7D7E-AB4A-333D9388AFF2}"/>
              </a:ext>
            </a:extLst>
          </p:cNvPr>
          <p:cNvSpPr>
            <a:spLocks noGrp="1"/>
          </p:cNvSpPr>
          <p:nvPr>
            <p:ph type="title"/>
          </p:nvPr>
        </p:nvSpPr>
        <p:spPr>
          <a:xfrm>
            <a:off x="170234" y="2323226"/>
            <a:ext cx="3051137" cy="1248041"/>
          </a:xfrm>
          <a:solidFill>
            <a:srgbClr val="00FF00"/>
          </a:solidFill>
        </p:spPr>
        <p:txBody>
          <a:bodyPr>
            <a:noAutofit/>
          </a:bodyPr>
          <a:lstStyle/>
          <a:p>
            <a:pPr algn="ctr"/>
            <a:r>
              <a:rPr lang="en-US" sz="4200" b="1" u="sng" dirty="0">
                <a:solidFill>
                  <a:schemeClr val="bg1"/>
                </a:solidFill>
                <a:latin typeface="+mn-lt"/>
              </a:rPr>
              <a:t>Presentation Narrative</a:t>
            </a:r>
          </a:p>
        </p:txBody>
      </p:sp>
      <p:sp>
        <p:nvSpPr>
          <p:cNvPr id="4" name="Content Placeholder 3">
            <a:extLst>
              <a:ext uri="{FF2B5EF4-FFF2-40B4-BE49-F238E27FC236}">
                <a16:creationId xmlns:a16="http://schemas.microsoft.com/office/drawing/2014/main" id="{0FE610A2-9AE8-5DE6-D3E0-3D1D828E2211}"/>
              </a:ext>
            </a:extLst>
          </p:cNvPr>
          <p:cNvSpPr>
            <a:spLocks noGrp="1"/>
          </p:cNvSpPr>
          <p:nvPr>
            <p:ph idx="1"/>
          </p:nvPr>
        </p:nvSpPr>
        <p:spPr>
          <a:xfrm>
            <a:off x="3334154" y="209725"/>
            <a:ext cx="5639612" cy="6146626"/>
          </a:xfrm>
        </p:spPr>
        <p:txBody>
          <a:bodyPr>
            <a:normAutofit fontScale="77500" lnSpcReduction="20000"/>
          </a:bodyPr>
          <a:lstStyle/>
          <a:p>
            <a:pPr marL="0" indent="0" algn="ctr">
              <a:lnSpc>
                <a:spcPct val="200000"/>
              </a:lnSpc>
              <a:spcBef>
                <a:spcPts val="0"/>
              </a:spcBef>
              <a:buNone/>
              <a:tabLst>
                <a:tab pos="2228850" algn="ctr"/>
                <a:tab pos="4457700" algn="r"/>
              </a:tabLst>
            </a:pPr>
            <a:r>
              <a:rPr lang="en-US" sz="1350" b="1" u="sng" dirty="0">
                <a:latin typeface="Times New Roman" panose="02020603050405020304" pitchFamily="18" charset="0"/>
                <a:ea typeface="Calibri" panose="020F0502020204030204" pitchFamily="34" charset="0"/>
                <a:cs typeface="Times New Roman" panose="02020603050405020304" pitchFamily="18" charset="0"/>
              </a:rPr>
              <a:t>Presentation Narrative for the XXXX High School</a:t>
            </a: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200000"/>
              </a:lnSpc>
              <a:spcBef>
                <a:spcPts val="0"/>
              </a:spcBef>
              <a:buNone/>
              <a:tabLst>
                <a:tab pos="2228850" algn="ctr"/>
                <a:tab pos="4457700" algn="r"/>
              </a:tabLst>
            </a:pPr>
            <a:r>
              <a:rPr lang="en-US" sz="1350" b="1" dirty="0">
                <a:latin typeface="Times New Roman" panose="02020603050405020304" pitchFamily="18" charset="0"/>
                <a:ea typeface="Calibri" panose="020F0502020204030204" pitchFamily="34" charset="0"/>
                <a:cs typeface="Times New Roman" panose="02020603050405020304" pitchFamily="18" charset="0"/>
              </a:rPr>
              <a:t>Special Forces Association Award of Excellence</a:t>
            </a: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200000"/>
              </a:lnSpc>
              <a:spcBef>
                <a:spcPts val="0"/>
              </a:spcBef>
              <a:spcAft>
                <a:spcPts val="750"/>
              </a:spcAft>
              <a:buNone/>
            </a:pPr>
            <a:r>
              <a:rPr lang="en-US" sz="1350" b="1" dirty="0">
                <a:latin typeface="Times New Roman" panose="02020603050405020304" pitchFamily="18" charset="0"/>
                <a:ea typeface="Calibri" panose="020F0502020204030204" pitchFamily="34" charset="0"/>
                <a:cs typeface="Times New Roman" panose="02020603050405020304" pitchFamily="18" charset="0"/>
              </a:rPr>
              <a:t>The Special Forces Association consists of current and former members of the United States Army Special Forces, commonly known </a:t>
            </a:r>
            <a:r>
              <a:rPr lang="en-US" sz="1350" b="1" dirty="0">
                <a:ea typeface="Calibri" panose="020F0502020204030204" pitchFamily="34" charset="0"/>
                <a:cs typeface="Times New Roman" panose="02020603050405020304" pitchFamily="18" charset="0"/>
              </a:rPr>
              <a:t>as</a:t>
            </a:r>
            <a:r>
              <a:rPr lang="en-US" sz="1350" b="1" dirty="0">
                <a:latin typeface="Times New Roman" panose="02020603050405020304" pitchFamily="18" charset="0"/>
                <a:ea typeface="Calibri" panose="020F0502020204030204" pitchFamily="34" charset="0"/>
                <a:cs typeface="Times New Roman" panose="02020603050405020304" pitchFamily="18" charset="0"/>
              </a:rPr>
              <a:t> “The Green Berets.” Our primary mission is to equip, train, advise and direct indigenous forces in any area of the world </a:t>
            </a:r>
            <a:r>
              <a:rPr lang="en-US" sz="1350" b="1" dirty="0">
                <a:ea typeface="Calibri" panose="020F0502020204030204" pitchFamily="34" charset="0"/>
                <a:cs typeface="Times New Roman" panose="02020603050405020304" pitchFamily="18" charset="0"/>
              </a:rPr>
              <a:t>during</a:t>
            </a:r>
            <a:r>
              <a:rPr lang="en-US" sz="1350" b="1" dirty="0">
                <a:latin typeface="Times New Roman" panose="02020603050405020304" pitchFamily="18" charset="0"/>
                <a:ea typeface="Calibri" panose="020F0502020204030204" pitchFamily="34" charset="0"/>
                <a:cs typeface="Times New Roman" panose="02020603050405020304" pitchFamily="18" charset="0"/>
              </a:rPr>
              <a:t> both war and peacetime to advance the cause of freedom. </a:t>
            </a: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200000"/>
              </a:lnSpc>
              <a:spcBef>
                <a:spcPts val="0"/>
              </a:spcBef>
              <a:spcAft>
                <a:spcPts val="750"/>
              </a:spcAft>
              <a:buNone/>
            </a:pPr>
            <a:r>
              <a:rPr lang="en-US" sz="1350" b="1" dirty="0">
                <a:latin typeface="Times New Roman" panose="02020603050405020304" pitchFamily="18" charset="0"/>
                <a:ea typeface="Calibri" panose="020F0502020204030204" pitchFamily="34" charset="0"/>
                <a:cs typeface="Times New Roman" panose="02020603050405020304" pitchFamily="18" charset="0"/>
              </a:rPr>
              <a:t>The qualities required of the Special Forces Soldier are leadership, education, and the skill and ability to train others. The typical Special Forces soldier is both highly motivated and mission oriented. In addition, the Special Forces soldier must be oriented to working closely with those members of his elite team and those people of other cultures who need the education and skills Special Forces soldiers possess. The motto of Special Forces is in Latin “De Oppresso liber.” In English, that means “To Liberate or Free the Oppressed.”</a:t>
            </a: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200000"/>
              </a:lnSpc>
              <a:spcBef>
                <a:spcPts val="0"/>
              </a:spcBef>
              <a:spcAft>
                <a:spcPts val="750"/>
              </a:spcAft>
              <a:buNone/>
            </a:pPr>
            <a:r>
              <a:rPr lang="en-US" sz="1350" b="1" dirty="0">
                <a:latin typeface="Times New Roman" panose="02020603050405020304" pitchFamily="18" charset="0"/>
                <a:ea typeface="Calibri" panose="020F0502020204030204" pitchFamily="34" charset="0"/>
                <a:cs typeface="Times New Roman" panose="02020603050405020304" pitchFamily="18" charset="0"/>
              </a:rPr>
              <a:t>As determined by this institution’s instructors, the Cadet honored here tonight has exemplified over the past school year the outstanding qualities of a Special Forces soldier --- knowledge and pursuit of excellence. Accordingly, the Special Forces Association award is for both academic and military excellence. </a:t>
            </a: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200000"/>
              </a:lnSpc>
              <a:spcBef>
                <a:spcPts val="0"/>
              </a:spcBef>
              <a:spcAft>
                <a:spcPts val="750"/>
              </a:spcAft>
              <a:buNone/>
            </a:pPr>
            <a:r>
              <a:rPr lang="en-US" sz="1350" b="1" dirty="0">
                <a:latin typeface="Times New Roman" panose="02020603050405020304" pitchFamily="18" charset="0"/>
                <a:ea typeface="Calibri" panose="020F0502020204030204" pitchFamily="34" charset="0"/>
                <a:cs typeface="Times New Roman" panose="02020603050405020304" pitchFamily="18" charset="0"/>
              </a:rPr>
              <a:t>In keeping with our tradition of leadership, education, and training, we are pleased to present the Special Forces Association Award of Excellence to:</a:t>
            </a: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200000"/>
              </a:lnSpc>
              <a:spcBef>
                <a:spcPts val="0"/>
              </a:spcBef>
              <a:spcAft>
                <a:spcPts val="750"/>
              </a:spcAft>
              <a:buNone/>
            </a:pPr>
            <a:r>
              <a:rPr lang="en-US" sz="1350" b="1" u="sng" dirty="0">
                <a:latin typeface="Times New Roman" panose="02020603050405020304" pitchFamily="18" charset="0"/>
                <a:ea typeface="Calibri" panose="020F0502020204030204" pitchFamily="34" charset="0"/>
                <a:cs typeface="Times New Roman" panose="02020603050405020304" pitchFamily="18" charset="0"/>
              </a:rPr>
              <a:t>Cadet XXXX  XXXXX</a:t>
            </a:r>
            <a:endParaRPr lang="en-US" dirty="0"/>
          </a:p>
        </p:txBody>
      </p:sp>
      <p:sp>
        <p:nvSpPr>
          <p:cNvPr id="2" name="Slide Number Placeholder 1">
            <a:extLst>
              <a:ext uri="{FF2B5EF4-FFF2-40B4-BE49-F238E27FC236}">
                <a16:creationId xmlns:a16="http://schemas.microsoft.com/office/drawing/2014/main" id="{120B91BD-4B75-7326-FD17-F94E5EB75690}"/>
              </a:ext>
            </a:extLst>
          </p:cNvPr>
          <p:cNvSpPr>
            <a:spLocks noGrp="1"/>
          </p:cNvSpPr>
          <p:nvPr>
            <p:ph type="sldNum" sz="quarter" idx="12"/>
          </p:nvPr>
        </p:nvSpPr>
        <p:spPr/>
        <p:txBody>
          <a:bodyPr/>
          <a:lstStyle/>
          <a:p>
            <a:fld id="{12BA0280-3A49-4524-A098-06AEFC78F830}" type="slidenum">
              <a:rPr lang="en-US" smtClean="0"/>
              <a:t>11</a:t>
            </a:fld>
            <a:endParaRPr lang="en-US" dirty="0"/>
          </a:p>
        </p:txBody>
      </p:sp>
    </p:spTree>
    <p:extLst>
      <p:ext uri="{BB962C8B-B14F-4D97-AF65-F5344CB8AC3E}">
        <p14:creationId xmlns:p14="http://schemas.microsoft.com/office/powerpoint/2010/main" val="3940731588"/>
      </p:ext>
    </p:extLst>
  </p:cSld>
  <p:clrMapOvr>
    <a:masterClrMapping/>
  </p:clrMapOvr>
  <p:transition spd="slow" advClick="0" advTm="10000">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ACF5-D23D-0150-5481-2AE0FE694EFE}"/>
              </a:ext>
            </a:extLst>
          </p:cNvPr>
          <p:cNvSpPr>
            <a:spLocks noGrp="1"/>
          </p:cNvSpPr>
          <p:nvPr>
            <p:ph type="title"/>
          </p:nvPr>
        </p:nvSpPr>
        <p:spPr>
          <a:xfrm>
            <a:off x="293880" y="2246758"/>
            <a:ext cx="2828257" cy="1771570"/>
          </a:xfrm>
          <a:solidFill>
            <a:srgbClr val="00FF00"/>
          </a:solidFill>
        </p:spPr>
        <p:txBody>
          <a:bodyPr vert="horz" lIns="68580" tIns="34290" rIns="68580" bIns="34290" rtlCol="0" anchor="b">
            <a:normAutofit fontScale="90000"/>
          </a:bodyPr>
          <a:lstStyle/>
          <a:p>
            <a:r>
              <a:rPr lang="en-US" sz="4050" b="1" dirty="0">
                <a:solidFill>
                  <a:schemeClr val="bg1"/>
                </a:solidFill>
                <a:latin typeface="+mn-lt"/>
              </a:rPr>
              <a:t>Sample JROTC Certificate of Excellence</a:t>
            </a:r>
          </a:p>
        </p:txBody>
      </p:sp>
      <p:sp>
        <p:nvSpPr>
          <p:cNvPr id="4" name="Slide Number Placeholder 3">
            <a:extLst>
              <a:ext uri="{FF2B5EF4-FFF2-40B4-BE49-F238E27FC236}">
                <a16:creationId xmlns:a16="http://schemas.microsoft.com/office/drawing/2014/main" id="{D1979911-3408-2756-FBC6-BD8DEC4FCC85}"/>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12BA0280-3A49-4524-A098-06AEFC78F830}" type="slidenum">
              <a:rPr lang="en-US" smtClean="0"/>
              <a:pPr defTabSz="685800">
                <a:spcAft>
                  <a:spcPts val="450"/>
                </a:spcAft>
              </a:pPr>
              <a:t>12</a:t>
            </a:fld>
            <a:endParaRPr lang="en-US" dirty="0"/>
          </a:p>
        </p:txBody>
      </p:sp>
      <p:pic>
        <p:nvPicPr>
          <p:cNvPr id="13" name="Picture 12">
            <a:extLst>
              <a:ext uri="{FF2B5EF4-FFF2-40B4-BE49-F238E27FC236}">
                <a16:creationId xmlns:a16="http://schemas.microsoft.com/office/drawing/2014/main" id="{5E788E87-7715-BA1D-ADD9-CE752BA9AC7B}"/>
              </a:ext>
            </a:extLst>
          </p:cNvPr>
          <p:cNvPicPr>
            <a:picLocks noChangeAspect="1"/>
          </p:cNvPicPr>
          <p:nvPr/>
        </p:nvPicPr>
        <p:blipFill>
          <a:blip r:embed="rId2"/>
          <a:stretch>
            <a:fillRect/>
          </a:stretch>
        </p:blipFill>
        <p:spPr>
          <a:xfrm>
            <a:off x="3379130" y="1395361"/>
            <a:ext cx="5470990" cy="4229152"/>
          </a:xfrm>
          <a:prstGeom prst="rect">
            <a:avLst/>
          </a:prstGeom>
        </p:spPr>
      </p:pic>
    </p:spTree>
    <p:extLst>
      <p:ext uri="{BB962C8B-B14F-4D97-AF65-F5344CB8AC3E}">
        <p14:creationId xmlns:p14="http://schemas.microsoft.com/office/powerpoint/2010/main" val="3034614495"/>
      </p:ext>
    </p:extLst>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ACF5-D23D-0150-5481-2AE0FE694EFE}"/>
              </a:ext>
            </a:extLst>
          </p:cNvPr>
          <p:cNvSpPr>
            <a:spLocks noGrp="1"/>
          </p:cNvSpPr>
          <p:nvPr>
            <p:ph type="title"/>
          </p:nvPr>
        </p:nvSpPr>
        <p:spPr>
          <a:xfrm>
            <a:off x="320498" y="2130804"/>
            <a:ext cx="2828257" cy="1585519"/>
          </a:xfrm>
          <a:solidFill>
            <a:srgbClr val="00FF00"/>
          </a:solidFill>
        </p:spPr>
        <p:txBody>
          <a:bodyPr vert="horz" lIns="68580" tIns="34290" rIns="68580" bIns="34290" rtlCol="0" anchor="b">
            <a:normAutofit fontScale="90000"/>
          </a:bodyPr>
          <a:lstStyle/>
          <a:p>
            <a:r>
              <a:rPr lang="en-US" sz="4000" b="1" dirty="0">
                <a:solidFill>
                  <a:schemeClr val="bg1"/>
                </a:solidFill>
                <a:latin typeface="+mn-lt"/>
              </a:rPr>
              <a:t>Sample ROTC Certificate of Excellence</a:t>
            </a:r>
            <a:endParaRPr lang="en-US" sz="4000" b="1" kern="1200" dirty="0">
              <a:solidFill>
                <a:schemeClr val="bg1"/>
              </a:solidFill>
              <a:latin typeface="+mn-lt"/>
              <a:ea typeface="+mj-ea"/>
              <a:cs typeface="+mj-cs"/>
            </a:endParaRPr>
          </a:p>
        </p:txBody>
      </p:sp>
      <p:sp>
        <p:nvSpPr>
          <p:cNvPr id="4" name="Slide Number Placeholder 3">
            <a:extLst>
              <a:ext uri="{FF2B5EF4-FFF2-40B4-BE49-F238E27FC236}">
                <a16:creationId xmlns:a16="http://schemas.microsoft.com/office/drawing/2014/main" id="{D1979911-3408-2756-FBC6-BD8DEC4FCC85}"/>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12BA0280-3A49-4524-A098-06AEFC78F830}" type="slidenum">
              <a:rPr lang="en-US" smtClean="0"/>
              <a:pPr defTabSz="685800">
                <a:spcAft>
                  <a:spcPts val="450"/>
                </a:spcAft>
              </a:pPr>
              <a:t>13</a:t>
            </a:fld>
            <a:endParaRPr lang="en-US" dirty="0"/>
          </a:p>
        </p:txBody>
      </p:sp>
      <p:pic>
        <p:nvPicPr>
          <p:cNvPr id="7" name="Picture 6">
            <a:extLst>
              <a:ext uri="{FF2B5EF4-FFF2-40B4-BE49-F238E27FC236}">
                <a16:creationId xmlns:a16="http://schemas.microsoft.com/office/drawing/2014/main" id="{601A778C-9975-4D16-C819-B84E1B4215ED}"/>
              </a:ext>
            </a:extLst>
          </p:cNvPr>
          <p:cNvPicPr>
            <a:picLocks noChangeAspect="1"/>
          </p:cNvPicPr>
          <p:nvPr/>
        </p:nvPicPr>
        <p:blipFill>
          <a:blip r:embed="rId2"/>
          <a:stretch>
            <a:fillRect/>
          </a:stretch>
        </p:blipFill>
        <p:spPr>
          <a:xfrm>
            <a:off x="3313651" y="1268147"/>
            <a:ext cx="5509851" cy="4259191"/>
          </a:xfrm>
          <a:prstGeom prst="rect">
            <a:avLst/>
          </a:prstGeom>
        </p:spPr>
      </p:pic>
    </p:spTree>
    <p:extLst>
      <p:ext uri="{BB962C8B-B14F-4D97-AF65-F5344CB8AC3E}">
        <p14:creationId xmlns:p14="http://schemas.microsoft.com/office/powerpoint/2010/main" val="570540391"/>
      </p:ext>
    </p:extLst>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592D5E6-C9EF-B287-5D4A-E4A6D06414FB}"/>
              </a:ext>
            </a:extLst>
          </p:cNvPr>
          <p:cNvSpPr>
            <a:spLocks noGrp="1"/>
          </p:cNvSpPr>
          <p:nvPr>
            <p:ph idx="1"/>
          </p:nvPr>
        </p:nvSpPr>
        <p:spPr>
          <a:xfrm>
            <a:off x="3243263" y="136524"/>
            <a:ext cx="5542359" cy="5987439"/>
          </a:xfrm>
        </p:spPr>
        <p:txBody>
          <a:bodyPr>
            <a:noAutofit/>
          </a:bodyPr>
          <a:lstStyle/>
          <a:p>
            <a:pPr marL="0" marR="70009" indent="0" algn="just">
              <a:lnSpc>
                <a:spcPct val="150000"/>
              </a:lnSpc>
              <a:spcBef>
                <a:spcPts val="4"/>
              </a:spcBef>
              <a:buSzPts val="1200"/>
              <a:buNone/>
              <a:tabLst>
                <a:tab pos="580549" algn="l"/>
              </a:tabLst>
            </a:pPr>
            <a:r>
              <a:rPr lang="en-US" sz="1200" b="1" spc="-30" dirty="0">
                <a:latin typeface="Arial" panose="020B0604020202020204" pitchFamily="34" charset="0"/>
                <a:ea typeface="Arial" panose="020B0604020202020204" pitchFamily="34" charset="0"/>
              </a:rPr>
              <a:t>Senior Cadet – Preferred but not mandatory, but the Cadet should be “The best of the best.” A Junior Cadet may be selected if the Cadre deems no Senior Cadet is qualified. A Cadet is eligible to receive our award one time in a JROTC program or college level ROTC program. A JROTC cadet is again eligible to receive the award when they enter the ROTC</a:t>
            </a:r>
            <a:r>
              <a:rPr lang="en-US" sz="1200" b="1" spc="-71"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program.</a:t>
            </a:r>
            <a:endParaRPr lang="en-US" sz="1200" spc="-30" dirty="0">
              <a:latin typeface="Arial" panose="020B0604020202020204" pitchFamily="34" charset="0"/>
              <a:ea typeface="Arial" panose="020B0604020202020204" pitchFamily="34" charset="0"/>
            </a:endParaRPr>
          </a:p>
          <a:p>
            <a:pPr marL="0" indent="0">
              <a:lnSpc>
                <a:spcPct val="150000"/>
              </a:lnSpc>
              <a:spcBef>
                <a:spcPts val="19"/>
              </a:spcBef>
              <a:buNone/>
            </a:pPr>
            <a:r>
              <a:rPr lang="en-US" sz="1200" b="1" dirty="0">
                <a:latin typeface="Arial" panose="020B0604020202020204" pitchFamily="34" charset="0"/>
                <a:ea typeface="Arial" panose="020B0604020202020204" pitchFamily="34" charset="0"/>
              </a:rPr>
              <a:t> </a:t>
            </a:r>
          </a:p>
          <a:p>
            <a:pPr marL="0" indent="0">
              <a:lnSpc>
                <a:spcPct val="150000"/>
              </a:lnSpc>
              <a:spcBef>
                <a:spcPts val="4"/>
              </a:spcBef>
              <a:buSzPts val="1200"/>
              <a:buNone/>
              <a:tabLst>
                <a:tab pos="579596" algn="l"/>
                <a:tab pos="580549" algn="l"/>
              </a:tabLst>
            </a:pPr>
            <a:r>
              <a:rPr lang="en-US" sz="1200" b="1" spc="-30" dirty="0">
                <a:latin typeface="Arial" panose="020B0604020202020204" pitchFamily="34" charset="0"/>
                <a:ea typeface="Arial" panose="020B0604020202020204" pitchFamily="34" charset="0"/>
              </a:rPr>
              <a:t>GPA 3.2 or</a:t>
            </a:r>
            <a:r>
              <a:rPr lang="en-US" sz="1200" b="1" spc="-23"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above</a:t>
            </a:r>
            <a:endParaRPr lang="en-US" sz="1200" spc="-30" dirty="0">
              <a:latin typeface="Arial" panose="020B0604020202020204" pitchFamily="34" charset="0"/>
              <a:ea typeface="Arial" panose="020B0604020202020204" pitchFamily="34" charset="0"/>
            </a:endParaRPr>
          </a:p>
          <a:p>
            <a:pPr marL="0" indent="0">
              <a:lnSpc>
                <a:spcPct val="150000"/>
              </a:lnSpc>
              <a:spcBef>
                <a:spcPts val="11"/>
              </a:spcBef>
              <a:buNone/>
            </a:pPr>
            <a:r>
              <a:rPr lang="en-US" sz="1200" b="1" dirty="0">
                <a:latin typeface="Arial" panose="020B0604020202020204" pitchFamily="34" charset="0"/>
                <a:ea typeface="Arial" panose="020B0604020202020204" pitchFamily="34" charset="0"/>
              </a:rPr>
              <a:t> </a:t>
            </a:r>
          </a:p>
          <a:p>
            <a:pPr marL="0" indent="0">
              <a:lnSpc>
                <a:spcPct val="150000"/>
              </a:lnSpc>
              <a:spcBef>
                <a:spcPts val="0"/>
              </a:spcBef>
              <a:buSzPts val="1200"/>
              <a:buNone/>
              <a:tabLst>
                <a:tab pos="579596" algn="l"/>
                <a:tab pos="580549" algn="l"/>
              </a:tabLst>
            </a:pPr>
            <a:r>
              <a:rPr lang="en-US" sz="1200" b="1" spc="-30" dirty="0">
                <a:latin typeface="Arial" panose="020B0604020202020204" pitchFamily="34" charset="0"/>
                <a:ea typeface="Arial" panose="020B0604020202020204" pitchFamily="34" charset="0"/>
              </a:rPr>
              <a:t>Excels in the following</a:t>
            </a:r>
            <a:r>
              <a:rPr lang="en-US" sz="1200" b="1" spc="-15"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characteristics.</a:t>
            </a:r>
            <a:endParaRPr lang="en-US" sz="1200" spc="-30" dirty="0">
              <a:latin typeface="Arial" panose="020B0604020202020204" pitchFamily="34" charset="0"/>
              <a:ea typeface="Arial" panose="020B0604020202020204" pitchFamily="34" charset="0"/>
            </a:endParaRPr>
          </a:p>
          <a:p>
            <a:pPr lvl="1">
              <a:lnSpc>
                <a:spcPct val="150000"/>
              </a:lnSpc>
              <a:spcBef>
                <a:spcPts val="0"/>
              </a:spcBef>
              <a:buSzPts val="1200"/>
              <a:tabLst>
                <a:tab pos="922496" algn="l"/>
                <a:tab pos="923449" algn="l"/>
              </a:tabLst>
            </a:pPr>
            <a:r>
              <a:rPr lang="en-US" sz="1200" b="1" spc="-30" dirty="0">
                <a:latin typeface="Arial" panose="020B0604020202020204" pitchFamily="34" charset="0"/>
                <a:ea typeface="Arial" panose="020B0604020202020204" pitchFamily="34" charset="0"/>
              </a:rPr>
              <a:t>Physical Fitness &amp;</a:t>
            </a:r>
            <a:r>
              <a:rPr lang="en-US" sz="1200" b="1" spc="-4"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Bearing</a:t>
            </a:r>
            <a:endParaRPr lang="en-US" sz="1200" spc="-30" dirty="0">
              <a:latin typeface="Arial" panose="020B0604020202020204" pitchFamily="34" charset="0"/>
              <a:ea typeface="Arial" panose="020B0604020202020204" pitchFamily="34" charset="0"/>
            </a:endParaRPr>
          </a:p>
          <a:p>
            <a:pPr lvl="1">
              <a:lnSpc>
                <a:spcPct val="150000"/>
              </a:lnSpc>
              <a:spcBef>
                <a:spcPts val="154"/>
              </a:spcBef>
              <a:buSzPts val="1200"/>
              <a:tabLst>
                <a:tab pos="922496" algn="l"/>
                <a:tab pos="923449" algn="l"/>
              </a:tabLst>
            </a:pPr>
            <a:r>
              <a:rPr lang="en-US" sz="1200" b="1" spc="-30" dirty="0">
                <a:latin typeface="Arial" panose="020B0604020202020204" pitchFamily="34" charset="0"/>
                <a:ea typeface="Arial" panose="020B0604020202020204" pitchFamily="34" charset="0"/>
              </a:rPr>
              <a:t>Is a fast</a:t>
            </a:r>
            <a:r>
              <a:rPr lang="en-US" sz="1200" b="1" spc="-4"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learner</a:t>
            </a:r>
            <a:endParaRPr lang="en-US" sz="1200" spc="-30" dirty="0">
              <a:latin typeface="Arial" panose="020B0604020202020204" pitchFamily="34" charset="0"/>
              <a:ea typeface="Arial" panose="020B0604020202020204" pitchFamily="34" charset="0"/>
            </a:endParaRPr>
          </a:p>
          <a:p>
            <a:pPr lvl="1">
              <a:lnSpc>
                <a:spcPct val="150000"/>
              </a:lnSpc>
              <a:spcBef>
                <a:spcPts val="154"/>
              </a:spcBef>
              <a:buSzPts val="1200"/>
              <a:tabLst>
                <a:tab pos="923449" algn="l"/>
                <a:tab pos="923925" algn="l"/>
              </a:tabLst>
            </a:pPr>
            <a:r>
              <a:rPr lang="en-US" sz="1200" b="1" spc="-30" dirty="0">
                <a:latin typeface="Arial" panose="020B0604020202020204" pitchFamily="34" charset="0"/>
                <a:ea typeface="Arial" panose="020B0604020202020204" pitchFamily="34" charset="0"/>
              </a:rPr>
              <a:t>Possesses Leadership experience &amp;</a:t>
            </a:r>
            <a:r>
              <a:rPr lang="en-US" sz="1200" b="1" spc="-8"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qualities</a:t>
            </a:r>
            <a:endParaRPr lang="en-US" sz="1200" spc="-30" dirty="0">
              <a:latin typeface="Arial" panose="020B0604020202020204" pitchFamily="34" charset="0"/>
              <a:ea typeface="Arial" panose="020B0604020202020204" pitchFamily="34" charset="0"/>
            </a:endParaRPr>
          </a:p>
          <a:p>
            <a:pPr lvl="1">
              <a:lnSpc>
                <a:spcPct val="150000"/>
              </a:lnSpc>
              <a:spcBef>
                <a:spcPts val="154"/>
              </a:spcBef>
              <a:buSzPts val="1200"/>
              <a:tabLst>
                <a:tab pos="922496" algn="l"/>
                <a:tab pos="923449" algn="l"/>
              </a:tabLst>
            </a:pPr>
            <a:r>
              <a:rPr lang="en-US" sz="1200" b="1" spc="-30" dirty="0">
                <a:latin typeface="Arial" panose="020B0604020202020204" pitchFamily="34" charset="0"/>
                <a:ea typeface="Arial" panose="020B0604020202020204" pitchFamily="34" charset="0"/>
              </a:rPr>
              <a:t>Training &amp; assisting or advising</a:t>
            </a:r>
            <a:r>
              <a:rPr lang="en-US" sz="1200" b="1" spc="-15"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others</a:t>
            </a:r>
            <a:endParaRPr lang="en-US" sz="1200" spc="-30" dirty="0">
              <a:latin typeface="Arial" panose="020B0604020202020204" pitchFamily="34" charset="0"/>
              <a:ea typeface="Arial" panose="020B0604020202020204" pitchFamily="34" charset="0"/>
            </a:endParaRPr>
          </a:p>
          <a:p>
            <a:pPr lvl="1">
              <a:lnSpc>
                <a:spcPct val="150000"/>
              </a:lnSpc>
              <a:spcBef>
                <a:spcPts val="161"/>
              </a:spcBef>
              <a:buSzPts val="1200"/>
              <a:tabLst>
                <a:tab pos="923449" algn="l"/>
                <a:tab pos="923925" algn="l"/>
              </a:tabLst>
            </a:pPr>
            <a:r>
              <a:rPr lang="en-US" sz="1200" b="1" spc="-30" dirty="0">
                <a:latin typeface="Arial" panose="020B0604020202020204" pitchFamily="34" charset="0"/>
                <a:ea typeface="Arial" panose="020B0604020202020204" pitchFamily="34" charset="0"/>
              </a:rPr>
              <a:t>Is a Team</a:t>
            </a:r>
            <a:r>
              <a:rPr lang="en-US" sz="1200" b="1" spc="-15"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Player</a:t>
            </a:r>
            <a:endParaRPr lang="en-US" sz="1200" spc="-30" dirty="0">
              <a:latin typeface="Arial" panose="020B0604020202020204" pitchFamily="34" charset="0"/>
              <a:ea typeface="Arial" panose="020B0604020202020204" pitchFamily="34" charset="0"/>
            </a:endParaRPr>
          </a:p>
          <a:p>
            <a:pPr lvl="1">
              <a:lnSpc>
                <a:spcPct val="150000"/>
              </a:lnSpc>
              <a:spcBef>
                <a:spcPts val="154"/>
              </a:spcBef>
              <a:buSzPts val="1200"/>
              <a:tabLst>
                <a:tab pos="923449" algn="l"/>
                <a:tab pos="923925" algn="l"/>
              </a:tabLst>
            </a:pPr>
            <a:r>
              <a:rPr lang="en-US" sz="1200" b="1" spc="-30" dirty="0">
                <a:latin typeface="Arial" panose="020B0604020202020204" pitchFamily="34" charset="0"/>
                <a:ea typeface="Arial" panose="020B0604020202020204" pitchFamily="34" charset="0"/>
              </a:rPr>
              <a:t>Knowledge &amp; Proficiency in both tasks &amp; subject</a:t>
            </a:r>
            <a:r>
              <a:rPr lang="en-US" sz="1200" b="1" spc="-49"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matter</a:t>
            </a:r>
            <a:endParaRPr lang="en-US" sz="1200" spc="-30" dirty="0">
              <a:latin typeface="Arial" panose="020B0604020202020204" pitchFamily="34" charset="0"/>
              <a:ea typeface="Arial" panose="020B0604020202020204" pitchFamily="34" charset="0"/>
            </a:endParaRPr>
          </a:p>
          <a:p>
            <a:pPr lvl="1">
              <a:lnSpc>
                <a:spcPct val="150000"/>
              </a:lnSpc>
              <a:spcBef>
                <a:spcPts val="154"/>
              </a:spcBef>
              <a:buSzPts val="1200"/>
              <a:tabLst>
                <a:tab pos="923449" algn="l"/>
                <a:tab pos="923925" algn="l"/>
              </a:tabLst>
            </a:pPr>
            <a:r>
              <a:rPr lang="en-US" sz="1200" b="1" spc="-30" dirty="0">
                <a:latin typeface="Arial" panose="020B0604020202020204" pitchFamily="34" charset="0"/>
                <a:ea typeface="Arial" panose="020B0604020202020204" pitchFamily="34" charset="0"/>
              </a:rPr>
              <a:t>Takes personal pride in the</a:t>
            </a:r>
            <a:r>
              <a:rPr lang="en-US" sz="1200" b="1" spc="-26"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uniform</a:t>
            </a:r>
            <a:endParaRPr lang="en-US" sz="1200" spc="-30" dirty="0">
              <a:latin typeface="Arial" panose="020B0604020202020204" pitchFamily="34" charset="0"/>
              <a:ea typeface="Arial" panose="020B0604020202020204" pitchFamily="34" charset="0"/>
            </a:endParaRPr>
          </a:p>
          <a:p>
            <a:pPr lvl="1">
              <a:lnSpc>
                <a:spcPct val="150000"/>
              </a:lnSpc>
              <a:spcBef>
                <a:spcPts val="154"/>
              </a:spcBef>
              <a:buSzPts val="1200"/>
              <a:tabLst>
                <a:tab pos="922973" algn="l"/>
                <a:tab pos="923449" algn="l"/>
              </a:tabLst>
            </a:pPr>
            <a:r>
              <a:rPr lang="en-US" sz="1200" b="1" spc="-30" dirty="0">
                <a:latin typeface="Arial" panose="020B0604020202020204" pitchFamily="34" charset="0"/>
                <a:ea typeface="Arial" panose="020B0604020202020204" pitchFamily="34" charset="0"/>
              </a:rPr>
              <a:t>Sets the</a:t>
            </a:r>
            <a:r>
              <a:rPr lang="en-US" sz="1200" b="1" spc="-4"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Example</a:t>
            </a:r>
            <a:endParaRPr lang="en-US" sz="1200" spc="-30" dirty="0">
              <a:latin typeface="Arial" panose="020B0604020202020204" pitchFamily="34" charset="0"/>
              <a:ea typeface="Arial" panose="020B0604020202020204" pitchFamily="34" charset="0"/>
            </a:endParaRPr>
          </a:p>
          <a:p>
            <a:pPr lvl="1">
              <a:lnSpc>
                <a:spcPct val="150000"/>
              </a:lnSpc>
              <a:spcBef>
                <a:spcPts val="161"/>
              </a:spcBef>
              <a:buSzPts val="1200"/>
              <a:tabLst>
                <a:tab pos="922973" algn="l"/>
                <a:tab pos="923449" algn="l"/>
              </a:tabLst>
            </a:pPr>
            <a:r>
              <a:rPr lang="en-US" sz="1200" b="1" spc="-30" dirty="0">
                <a:latin typeface="Arial" panose="020B0604020202020204" pitchFamily="34" charset="0"/>
                <a:ea typeface="Arial" panose="020B0604020202020204" pitchFamily="34" charset="0"/>
              </a:rPr>
              <a:t>Is respected by other</a:t>
            </a:r>
            <a:r>
              <a:rPr lang="en-US" sz="1200" b="1" spc="-38"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Cadets</a:t>
            </a:r>
            <a:endParaRPr lang="en-US" sz="1200" spc="-30" dirty="0">
              <a:latin typeface="Arial" panose="020B0604020202020204" pitchFamily="34" charset="0"/>
              <a:ea typeface="Arial" panose="020B0604020202020204" pitchFamily="34" charset="0"/>
            </a:endParaRPr>
          </a:p>
          <a:p>
            <a:pPr lvl="1">
              <a:lnSpc>
                <a:spcPct val="150000"/>
              </a:lnSpc>
              <a:spcBef>
                <a:spcPts val="154"/>
              </a:spcBef>
              <a:buSzPts val="1200"/>
              <a:tabLst>
                <a:tab pos="922496" algn="l"/>
                <a:tab pos="923449" algn="l"/>
              </a:tabLst>
            </a:pPr>
            <a:r>
              <a:rPr lang="en-US" sz="1200" b="1" spc="-30" dirty="0">
                <a:latin typeface="Arial" panose="020B0604020202020204" pitchFamily="34" charset="0"/>
                <a:ea typeface="Arial" panose="020B0604020202020204" pitchFamily="34" charset="0"/>
              </a:rPr>
              <a:t>Participates beyond</a:t>
            </a:r>
            <a:r>
              <a:rPr lang="en-US" sz="1200" b="1" spc="-4"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requirements</a:t>
            </a:r>
            <a:endParaRPr lang="en-US" sz="1200" spc="-30" dirty="0">
              <a:latin typeface="Arial" panose="020B0604020202020204" pitchFamily="34" charset="0"/>
              <a:ea typeface="Arial" panose="020B0604020202020204" pitchFamily="34" charset="0"/>
            </a:endParaRPr>
          </a:p>
          <a:p>
            <a:pPr lvl="1">
              <a:lnSpc>
                <a:spcPct val="150000"/>
              </a:lnSpc>
              <a:spcBef>
                <a:spcPts val="150"/>
              </a:spcBef>
              <a:buSzPts val="1200"/>
              <a:tabLst>
                <a:tab pos="922973" algn="l"/>
                <a:tab pos="923449" algn="l"/>
              </a:tabLst>
            </a:pPr>
            <a:r>
              <a:rPr lang="en-US" sz="1200" b="1" spc="-30" dirty="0">
                <a:latin typeface="Arial" panose="020B0604020202020204" pitchFamily="34" charset="0"/>
                <a:ea typeface="Arial" panose="020B0604020202020204" pitchFamily="34" charset="0"/>
              </a:rPr>
              <a:t>Exhibits confidence, but is not arrogant in</a:t>
            </a:r>
            <a:r>
              <a:rPr lang="en-US" sz="1200" b="1" spc="-38" dirty="0">
                <a:latin typeface="Arial" panose="020B0604020202020204" pitchFamily="34" charset="0"/>
                <a:ea typeface="Arial" panose="020B0604020202020204" pitchFamily="34" charset="0"/>
              </a:rPr>
              <a:t> </a:t>
            </a:r>
            <a:r>
              <a:rPr lang="en-US" sz="1200" b="1" spc="-30" dirty="0">
                <a:latin typeface="Arial" panose="020B0604020202020204" pitchFamily="34" charset="0"/>
                <a:ea typeface="Arial" panose="020B0604020202020204" pitchFamily="34" charset="0"/>
              </a:rPr>
              <a:t>demeanor</a:t>
            </a:r>
            <a:endParaRPr lang="en-US" sz="1200" dirty="0">
              <a:solidFill>
                <a:srgbClr val="000000"/>
              </a:solidFill>
              <a:latin typeface="Arial" panose="020B0604020202020204" pitchFamily="34" charset="0"/>
            </a:endParaRPr>
          </a:p>
        </p:txBody>
      </p:sp>
      <p:sp>
        <p:nvSpPr>
          <p:cNvPr id="16" name="Text Placeholder 15">
            <a:extLst>
              <a:ext uri="{FF2B5EF4-FFF2-40B4-BE49-F238E27FC236}">
                <a16:creationId xmlns:a16="http://schemas.microsoft.com/office/drawing/2014/main" id="{E9D3FD34-CCFF-22A2-CA0A-36C1CDC66259}"/>
              </a:ext>
            </a:extLst>
          </p:cNvPr>
          <p:cNvSpPr>
            <a:spLocks noGrp="1"/>
          </p:cNvSpPr>
          <p:nvPr>
            <p:ph type="body" sz="half" idx="2"/>
          </p:nvPr>
        </p:nvSpPr>
        <p:spPr>
          <a:xfrm>
            <a:off x="358379" y="1471613"/>
            <a:ext cx="2720578" cy="1957387"/>
          </a:xfrm>
          <a:solidFill>
            <a:srgbClr val="00FF00"/>
          </a:solidFill>
        </p:spPr>
        <p:txBody>
          <a:bodyPr>
            <a:normAutofit/>
          </a:bodyPr>
          <a:lstStyle/>
          <a:p>
            <a:r>
              <a:rPr lang="en-US" sz="4400" b="1" dirty="0">
                <a:solidFill>
                  <a:schemeClr val="bg1"/>
                </a:solidFill>
                <a:ea typeface="Arial" panose="020B0604020202020204" pitchFamily="34" charset="0"/>
                <a:cs typeface="Arial" panose="020B0604020202020204" pitchFamily="34" charset="0"/>
              </a:rPr>
              <a:t>AWARD SELECTION CRITERIA </a:t>
            </a:r>
            <a:endParaRPr lang="en-US" sz="4400" b="1" dirty="0">
              <a:solidFill>
                <a:schemeClr val="bg1"/>
              </a:solidFill>
            </a:endParaRPr>
          </a:p>
          <a:p>
            <a:endParaRPr lang="en-US" dirty="0"/>
          </a:p>
        </p:txBody>
      </p:sp>
      <p:sp>
        <p:nvSpPr>
          <p:cNvPr id="5" name="Slide Number Placeholder 4">
            <a:extLst>
              <a:ext uri="{FF2B5EF4-FFF2-40B4-BE49-F238E27FC236}">
                <a16:creationId xmlns:a16="http://schemas.microsoft.com/office/drawing/2014/main" id="{E7ABEE4D-4494-B40D-78E3-C3922B447FF3}"/>
              </a:ext>
            </a:extLst>
          </p:cNvPr>
          <p:cNvSpPr>
            <a:spLocks noGrp="1"/>
          </p:cNvSpPr>
          <p:nvPr>
            <p:ph type="sldNum" sz="quarter" idx="12"/>
          </p:nvPr>
        </p:nvSpPr>
        <p:spPr/>
        <p:txBody>
          <a:bodyPr/>
          <a:lstStyle/>
          <a:p>
            <a:fld id="{12BA0280-3A49-4524-A098-06AEFC78F830}" type="slidenum">
              <a:rPr lang="en-US" smtClean="0"/>
              <a:t>14</a:t>
            </a:fld>
            <a:endParaRPr lang="en-US" dirty="0"/>
          </a:p>
        </p:txBody>
      </p:sp>
    </p:spTree>
    <p:extLst>
      <p:ext uri="{BB962C8B-B14F-4D97-AF65-F5344CB8AC3E}">
        <p14:creationId xmlns:p14="http://schemas.microsoft.com/office/powerpoint/2010/main" val="1763303558"/>
      </p:ext>
    </p:extLst>
  </p:cSld>
  <p:clrMapOvr>
    <a:masterClrMapping/>
  </p:clrMapOvr>
  <p:transition spd="slow" advClick="0" advTm="10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12154B76-CDF0-E372-6867-A24E08CA916E}"/>
              </a:ext>
            </a:extLst>
          </p:cNvPr>
          <p:cNvPicPr>
            <a:picLocks noGrp="1" noChangeAspect="1"/>
          </p:cNvPicPr>
          <p:nvPr>
            <p:ph idx="1"/>
          </p:nvPr>
        </p:nvPicPr>
        <p:blipFill>
          <a:blip r:embed="rId2"/>
          <a:stretch>
            <a:fillRect/>
          </a:stretch>
        </p:blipFill>
        <p:spPr>
          <a:xfrm>
            <a:off x="3666582" y="218114"/>
            <a:ext cx="4571788" cy="5914238"/>
          </a:xfrm>
        </p:spPr>
      </p:pic>
      <p:sp>
        <p:nvSpPr>
          <p:cNvPr id="12" name="Text Placeholder 11">
            <a:extLst>
              <a:ext uri="{FF2B5EF4-FFF2-40B4-BE49-F238E27FC236}">
                <a16:creationId xmlns:a16="http://schemas.microsoft.com/office/drawing/2014/main" id="{9D0E8044-0875-1A9E-480E-32D01DB5485C}"/>
              </a:ext>
            </a:extLst>
          </p:cNvPr>
          <p:cNvSpPr>
            <a:spLocks noGrp="1"/>
          </p:cNvSpPr>
          <p:nvPr>
            <p:ph type="body" sz="half" idx="2"/>
          </p:nvPr>
        </p:nvSpPr>
        <p:spPr>
          <a:xfrm>
            <a:off x="623415" y="1597819"/>
            <a:ext cx="2388233" cy="2858691"/>
          </a:xfrm>
          <a:solidFill>
            <a:srgbClr val="00FF00"/>
          </a:solidFill>
        </p:spPr>
        <p:txBody>
          <a:bodyPr>
            <a:normAutofit/>
          </a:bodyPr>
          <a:lstStyle/>
          <a:p>
            <a:r>
              <a:rPr lang="en-US" sz="4500" b="1" dirty="0">
                <a:solidFill>
                  <a:schemeClr val="bg1"/>
                </a:solidFill>
              </a:rPr>
              <a:t>Mail-In Order/</a:t>
            </a:r>
          </a:p>
          <a:p>
            <a:r>
              <a:rPr lang="en-US" sz="4500" b="1" dirty="0">
                <a:solidFill>
                  <a:schemeClr val="bg1"/>
                </a:solidFill>
              </a:rPr>
              <a:t>Purchase Order</a:t>
            </a:r>
          </a:p>
        </p:txBody>
      </p:sp>
      <p:sp>
        <p:nvSpPr>
          <p:cNvPr id="5" name="Slide Number Placeholder 4">
            <a:extLst>
              <a:ext uri="{FF2B5EF4-FFF2-40B4-BE49-F238E27FC236}">
                <a16:creationId xmlns:a16="http://schemas.microsoft.com/office/drawing/2014/main" id="{3C60B3A7-A752-10BD-F574-ABEE8F8DB158}"/>
              </a:ext>
            </a:extLst>
          </p:cNvPr>
          <p:cNvSpPr>
            <a:spLocks noGrp="1"/>
          </p:cNvSpPr>
          <p:nvPr>
            <p:ph type="sldNum" sz="quarter" idx="12"/>
          </p:nvPr>
        </p:nvSpPr>
        <p:spPr/>
        <p:txBody>
          <a:bodyPr/>
          <a:lstStyle/>
          <a:p>
            <a:fld id="{12BA0280-3A49-4524-A098-06AEFC78F830}" type="slidenum">
              <a:rPr lang="en-US" smtClean="0"/>
              <a:t>15</a:t>
            </a:fld>
            <a:endParaRPr lang="en-US" dirty="0"/>
          </a:p>
        </p:txBody>
      </p:sp>
    </p:spTree>
    <p:extLst>
      <p:ext uri="{BB962C8B-B14F-4D97-AF65-F5344CB8AC3E}">
        <p14:creationId xmlns:p14="http://schemas.microsoft.com/office/powerpoint/2010/main" val="2924585488"/>
      </p:ext>
    </p:extLst>
  </p:cSld>
  <p:clrMapOvr>
    <a:masterClrMapping/>
  </p:clrMapOvr>
  <p:transition spd="slow" advClick="0" advTm="6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5DB979-B18C-98DA-E3D1-8448A2CD1EB3}"/>
              </a:ext>
            </a:extLst>
          </p:cNvPr>
          <p:cNvSpPr>
            <a:spLocks noGrp="1"/>
          </p:cNvSpPr>
          <p:nvPr>
            <p:ph type="body" sz="half" idx="2"/>
          </p:nvPr>
        </p:nvSpPr>
        <p:spPr>
          <a:xfrm>
            <a:off x="209726" y="1860041"/>
            <a:ext cx="3439485" cy="1948561"/>
          </a:xfrm>
          <a:solidFill>
            <a:srgbClr val="00FF00"/>
          </a:solidFill>
        </p:spPr>
        <p:txBody>
          <a:bodyPr>
            <a:normAutofit/>
          </a:bodyPr>
          <a:lstStyle/>
          <a:p>
            <a:r>
              <a:rPr lang="en-US" sz="4500" b="1" dirty="0">
                <a:solidFill>
                  <a:schemeClr val="bg1"/>
                </a:solidFill>
              </a:rPr>
              <a:t>Presentation Request Form</a:t>
            </a:r>
          </a:p>
        </p:txBody>
      </p:sp>
      <p:sp>
        <p:nvSpPr>
          <p:cNvPr id="5" name="Slide Number Placeholder 4">
            <a:extLst>
              <a:ext uri="{FF2B5EF4-FFF2-40B4-BE49-F238E27FC236}">
                <a16:creationId xmlns:a16="http://schemas.microsoft.com/office/drawing/2014/main" id="{2CCFEE97-EC12-0C3E-F896-4BEE29596ADC}"/>
              </a:ext>
            </a:extLst>
          </p:cNvPr>
          <p:cNvSpPr>
            <a:spLocks noGrp="1"/>
          </p:cNvSpPr>
          <p:nvPr>
            <p:ph type="sldNum" sz="quarter" idx="12"/>
          </p:nvPr>
        </p:nvSpPr>
        <p:spPr/>
        <p:txBody>
          <a:bodyPr/>
          <a:lstStyle/>
          <a:p>
            <a:fld id="{12BA0280-3A49-4524-A098-06AEFC78F830}" type="slidenum">
              <a:rPr lang="en-US" smtClean="0"/>
              <a:t>16</a:t>
            </a:fld>
            <a:endParaRPr lang="en-US" dirty="0"/>
          </a:p>
        </p:txBody>
      </p:sp>
      <p:pic>
        <p:nvPicPr>
          <p:cNvPr id="7" name="Content Placeholder 6">
            <a:extLst>
              <a:ext uri="{FF2B5EF4-FFF2-40B4-BE49-F238E27FC236}">
                <a16:creationId xmlns:a16="http://schemas.microsoft.com/office/drawing/2014/main" id="{5ED73B9B-0333-717B-EBD9-2FFF80A6C429}"/>
              </a:ext>
            </a:extLst>
          </p:cNvPr>
          <p:cNvPicPr>
            <a:picLocks noGrp="1" noChangeAspect="1"/>
          </p:cNvPicPr>
          <p:nvPr>
            <p:ph idx="1"/>
          </p:nvPr>
        </p:nvPicPr>
        <p:blipFill>
          <a:blip r:embed="rId2"/>
          <a:stretch>
            <a:fillRect/>
          </a:stretch>
        </p:blipFill>
        <p:spPr>
          <a:xfrm>
            <a:off x="3827242" y="351692"/>
            <a:ext cx="4641686" cy="6004659"/>
          </a:xfrm>
        </p:spPr>
      </p:pic>
    </p:spTree>
    <p:extLst>
      <p:ext uri="{BB962C8B-B14F-4D97-AF65-F5344CB8AC3E}">
        <p14:creationId xmlns:p14="http://schemas.microsoft.com/office/powerpoint/2010/main" val="1502070778"/>
      </p:ext>
    </p:extLst>
  </p:cSld>
  <p:clrMapOvr>
    <a:masterClrMapping/>
  </p:clrMapOvr>
  <p:transition spd="slow" advClick="0" advTm="8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DE25F698-2924-76F2-0916-B0A7D888BA4D}"/>
              </a:ext>
            </a:extLst>
          </p:cNvPr>
          <p:cNvPicPr>
            <a:picLocks noGrp="1" noChangeAspect="1"/>
          </p:cNvPicPr>
          <p:nvPr>
            <p:ph idx="1"/>
          </p:nvPr>
        </p:nvPicPr>
        <p:blipFill>
          <a:blip r:embed="rId2"/>
          <a:stretch>
            <a:fillRect/>
          </a:stretch>
        </p:blipFill>
        <p:spPr>
          <a:xfrm>
            <a:off x="4151145" y="136524"/>
            <a:ext cx="4665759" cy="6004217"/>
          </a:xfrm>
        </p:spPr>
      </p:pic>
      <p:sp>
        <p:nvSpPr>
          <p:cNvPr id="4" name="Text Placeholder 3">
            <a:extLst>
              <a:ext uri="{FF2B5EF4-FFF2-40B4-BE49-F238E27FC236}">
                <a16:creationId xmlns:a16="http://schemas.microsoft.com/office/drawing/2014/main" id="{C75DB979-B18C-98DA-E3D1-8448A2CD1EB3}"/>
              </a:ext>
            </a:extLst>
          </p:cNvPr>
          <p:cNvSpPr>
            <a:spLocks noGrp="1"/>
          </p:cNvSpPr>
          <p:nvPr>
            <p:ph type="body" sz="half" idx="2"/>
          </p:nvPr>
        </p:nvSpPr>
        <p:spPr>
          <a:xfrm>
            <a:off x="844153" y="1726406"/>
            <a:ext cx="2399110" cy="2249975"/>
          </a:xfrm>
          <a:solidFill>
            <a:srgbClr val="00FF00"/>
          </a:solidFill>
        </p:spPr>
        <p:txBody>
          <a:bodyPr>
            <a:noAutofit/>
          </a:bodyPr>
          <a:lstStyle/>
          <a:p>
            <a:r>
              <a:rPr lang="en-US" sz="5400" b="1" dirty="0">
                <a:solidFill>
                  <a:schemeClr val="bg1"/>
                </a:solidFill>
              </a:rPr>
              <a:t>Sample Sales Invoice</a:t>
            </a:r>
          </a:p>
        </p:txBody>
      </p:sp>
      <p:sp>
        <p:nvSpPr>
          <p:cNvPr id="5" name="Slide Number Placeholder 4">
            <a:extLst>
              <a:ext uri="{FF2B5EF4-FFF2-40B4-BE49-F238E27FC236}">
                <a16:creationId xmlns:a16="http://schemas.microsoft.com/office/drawing/2014/main" id="{2CCFEE97-EC12-0C3E-F896-4BEE29596ADC}"/>
              </a:ext>
            </a:extLst>
          </p:cNvPr>
          <p:cNvSpPr>
            <a:spLocks noGrp="1"/>
          </p:cNvSpPr>
          <p:nvPr>
            <p:ph type="sldNum" sz="quarter" idx="12"/>
          </p:nvPr>
        </p:nvSpPr>
        <p:spPr/>
        <p:txBody>
          <a:bodyPr/>
          <a:lstStyle/>
          <a:p>
            <a:fld id="{12BA0280-3A49-4524-A098-06AEFC78F830}" type="slidenum">
              <a:rPr lang="en-US" smtClean="0"/>
              <a:t>17</a:t>
            </a:fld>
            <a:endParaRPr lang="en-US" dirty="0"/>
          </a:p>
        </p:txBody>
      </p:sp>
    </p:spTree>
    <p:extLst>
      <p:ext uri="{BB962C8B-B14F-4D97-AF65-F5344CB8AC3E}">
        <p14:creationId xmlns:p14="http://schemas.microsoft.com/office/powerpoint/2010/main" val="19733312"/>
      </p:ext>
    </p:extLst>
  </p:cSld>
  <p:clrMapOvr>
    <a:masterClrMapping/>
  </p:clrMapOvr>
  <p:transition spd="slow" advClick="0" advTm="6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EE2F2-D283-4AB4-379D-7E2D9A63C0D5}"/>
              </a:ext>
            </a:extLst>
          </p:cNvPr>
          <p:cNvSpPr>
            <a:spLocks noGrp="1"/>
          </p:cNvSpPr>
          <p:nvPr>
            <p:ph idx="1"/>
          </p:nvPr>
        </p:nvSpPr>
        <p:spPr>
          <a:xfrm>
            <a:off x="3357562" y="260059"/>
            <a:ext cx="5386388" cy="5813570"/>
          </a:xfrm>
        </p:spPr>
        <p:txBody>
          <a:bodyPr>
            <a:noAutofit/>
          </a:bodyPr>
          <a:lstStyle/>
          <a:p>
            <a:r>
              <a:rPr lang="en-US" sz="2200" dirty="0"/>
              <a:t>Explanation of Program (covered previously</a:t>
            </a:r>
          </a:p>
          <a:p>
            <a:r>
              <a:rPr lang="en-US" sz="2200" dirty="0"/>
              <a:t>History/Creation of Program (covered previously</a:t>
            </a:r>
          </a:p>
          <a:p>
            <a:r>
              <a:rPr lang="en-US" sz="2200" dirty="0"/>
              <a:t>Purpose of Program (covered previously</a:t>
            </a:r>
          </a:p>
          <a:p>
            <a:r>
              <a:rPr lang="en-US" sz="2200" dirty="0"/>
              <a:t>Benefits of Program </a:t>
            </a:r>
          </a:p>
          <a:p>
            <a:pPr lvl="1"/>
            <a:r>
              <a:rPr lang="en-US" sz="2200" dirty="0"/>
              <a:t>Creates favorable &amp; visible public image of Special Forces</a:t>
            </a:r>
          </a:p>
          <a:p>
            <a:pPr lvl="1"/>
            <a:r>
              <a:rPr lang="en-US" sz="2200" dirty="0"/>
              <a:t>Promotes Special Forces to Cadets</a:t>
            </a:r>
          </a:p>
          <a:p>
            <a:pPr lvl="1"/>
            <a:r>
              <a:rPr lang="en-US" sz="2200" dirty="0"/>
              <a:t>Recognizes Cadets’ achievements</a:t>
            </a:r>
          </a:p>
          <a:p>
            <a:pPr lvl="1"/>
            <a:r>
              <a:rPr lang="en-US" sz="2200" dirty="0"/>
              <a:t>Recognizes efforts of Instructors</a:t>
            </a:r>
          </a:p>
          <a:p>
            <a:r>
              <a:rPr lang="en-US" sz="2200" dirty="0"/>
              <a:t>Steps in Establishing Program</a:t>
            </a:r>
          </a:p>
          <a:p>
            <a:pPr lvl="1"/>
            <a:r>
              <a:rPr lang="en-US" sz="2200" dirty="0"/>
              <a:t>Step-by-Step procedures outlined in “How to Establish &amp; Maintain an Awards Program” document posted on the Green Berets ROTC Medals website</a:t>
            </a:r>
          </a:p>
        </p:txBody>
      </p:sp>
      <p:sp>
        <p:nvSpPr>
          <p:cNvPr id="4" name="Text Placeholder 3">
            <a:extLst>
              <a:ext uri="{FF2B5EF4-FFF2-40B4-BE49-F238E27FC236}">
                <a16:creationId xmlns:a16="http://schemas.microsoft.com/office/drawing/2014/main" id="{C75DB979-B18C-98DA-E3D1-8448A2CD1EB3}"/>
              </a:ext>
            </a:extLst>
          </p:cNvPr>
          <p:cNvSpPr>
            <a:spLocks noGrp="1"/>
          </p:cNvSpPr>
          <p:nvPr>
            <p:ph type="body" sz="half" idx="2"/>
          </p:nvPr>
        </p:nvSpPr>
        <p:spPr>
          <a:xfrm>
            <a:off x="521494" y="1610687"/>
            <a:ext cx="2721769" cy="2315362"/>
          </a:xfrm>
          <a:solidFill>
            <a:srgbClr val="00FF00"/>
          </a:solidFill>
        </p:spPr>
        <p:txBody>
          <a:bodyPr>
            <a:normAutofit fontScale="55000" lnSpcReduction="20000"/>
          </a:bodyPr>
          <a:lstStyle/>
          <a:p>
            <a:r>
              <a:rPr lang="en-US" sz="7200" b="1" dirty="0">
                <a:solidFill>
                  <a:schemeClr val="bg1"/>
                </a:solidFill>
              </a:rPr>
              <a:t>How to Establish &amp; Maintain an Awards Program</a:t>
            </a:r>
            <a:endParaRPr lang="en-US" sz="4500" b="1" dirty="0">
              <a:solidFill>
                <a:schemeClr val="bg1"/>
              </a:solidFill>
            </a:endParaRPr>
          </a:p>
        </p:txBody>
      </p:sp>
      <p:sp>
        <p:nvSpPr>
          <p:cNvPr id="5" name="Slide Number Placeholder 4">
            <a:extLst>
              <a:ext uri="{FF2B5EF4-FFF2-40B4-BE49-F238E27FC236}">
                <a16:creationId xmlns:a16="http://schemas.microsoft.com/office/drawing/2014/main" id="{2CCFEE97-EC12-0C3E-F896-4BEE29596ADC}"/>
              </a:ext>
            </a:extLst>
          </p:cNvPr>
          <p:cNvSpPr>
            <a:spLocks noGrp="1"/>
          </p:cNvSpPr>
          <p:nvPr>
            <p:ph type="sldNum" sz="quarter" idx="12"/>
          </p:nvPr>
        </p:nvSpPr>
        <p:spPr/>
        <p:txBody>
          <a:bodyPr/>
          <a:lstStyle/>
          <a:p>
            <a:fld id="{12BA0280-3A49-4524-A098-06AEFC78F830}" type="slidenum">
              <a:rPr lang="en-US" smtClean="0"/>
              <a:t>18</a:t>
            </a:fld>
            <a:endParaRPr lang="en-US" dirty="0"/>
          </a:p>
        </p:txBody>
      </p:sp>
    </p:spTree>
    <p:extLst>
      <p:ext uri="{BB962C8B-B14F-4D97-AF65-F5344CB8AC3E}">
        <p14:creationId xmlns:p14="http://schemas.microsoft.com/office/powerpoint/2010/main" val="2675687050"/>
      </p:ext>
    </p:extLst>
  </p:cSld>
  <p:clrMapOvr>
    <a:masterClrMapping/>
  </p:clrMapOvr>
  <p:transition spd="slow" advClick="0" advTm="1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E6C860-DB98-837B-F93B-8F61DF13942A}"/>
              </a:ext>
            </a:extLst>
          </p:cNvPr>
          <p:cNvSpPr>
            <a:spLocks noGrp="1"/>
          </p:cNvSpPr>
          <p:nvPr>
            <p:ph type="title"/>
          </p:nvPr>
        </p:nvSpPr>
        <p:spPr>
          <a:xfrm>
            <a:off x="914400" y="136524"/>
            <a:ext cx="7331978" cy="715170"/>
          </a:xfrm>
          <a:solidFill>
            <a:srgbClr val="00FF00"/>
          </a:solidFill>
        </p:spPr>
        <p:txBody>
          <a:bodyPr>
            <a:noAutofit/>
          </a:bodyPr>
          <a:lstStyle/>
          <a:p>
            <a:pPr algn="ctr"/>
            <a:r>
              <a:rPr lang="en-US" sz="6000" b="1" u="sng" dirty="0">
                <a:solidFill>
                  <a:schemeClr val="bg1"/>
                </a:solidFill>
                <a:latin typeface="+mn-lt"/>
              </a:rPr>
              <a:t>Conclusion</a:t>
            </a:r>
          </a:p>
        </p:txBody>
      </p:sp>
      <p:sp>
        <p:nvSpPr>
          <p:cNvPr id="7" name="Content Placeholder 6">
            <a:extLst>
              <a:ext uri="{FF2B5EF4-FFF2-40B4-BE49-F238E27FC236}">
                <a16:creationId xmlns:a16="http://schemas.microsoft.com/office/drawing/2014/main" id="{50CD6E68-186B-760B-FE16-8B8CEBC9AD93}"/>
              </a:ext>
            </a:extLst>
          </p:cNvPr>
          <p:cNvSpPr>
            <a:spLocks noGrp="1"/>
          </p:cNvSpPr>
          <p:nvPr>
            <p:ph idx="1"/>
          </p:nvPr>
        </p:nvSpPr>
        <p:spPr>
          <a:xfrm>
            <a:off x="64294" y="1342239"/>
            <a:ext cx="9079706" cy="4689445"/>
          </a:xfrm>
        </p:spPr>
        <p:txBody>
          <a:bodyPr>
            <a:normAutofit lnSpcReduction="10000"/>
          </a:bodyPr>
          <a:lstStyle/>
          <a:p>
            <a:pPr marL="342900" lvl="1" indent="0">
              <a:lnSpc>
                <a:spcPct val="107000"/>
              </a:lnSpc>
              <a:spcBef>
                <a:spcPts val="0"/>
              </a:spcBef>
              <a:buNone/>
            </a:pPr>
            <a:r>
              <a:rPr lang="en-US" sz="1950" b="1" dirty="0">
                <a:latin typeface="Calibri" panose="020F0502020204030204" pitchFamily="34" charset="0"/>
                <a:ea typeface="Calibri" panose="020F0502020204030204" pitchFamily="34" charset="0"/>
                <a:cs typeface="Times New Roman" panose="02020603050405020304" pitchFamily="18" charset="0"/>
              </a:rPr>
              <a:t>Today, I have explained the</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History &amp; Origin of the Program</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Purpose of the Program</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Benefits of the Program </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Pricing</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How to Order </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Available Website Forms</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Official Recognition of the Program</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Chapter Participation</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1950" b="1" dirty="0">
                <a:latin typeface="Calibri" panose="020F0502020204030204" pitchFamily="34" charset="0"/>
                <a:ea typeface="Calibri" panose="020F0502020204030204" pitchFamily="34" charset="0"/>
                <a:cs typeface="Times New Roman" panose="02020603050405020304" pitchFamily="18" charset="0"/>
              </a:rPr>
              <a:t>How to Establish &amp; Maintain an Awards Program</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buNone/>
            </a:pPr>
            <a:r>
              <a:rPr lang="en-US" sz="1950" b="1" dirty="0">
                <a:latin typeface="Calibri" panose="020F0502020204030204" pitchFamily="34" charset="0"/>
                <a:ea typeface="Calibri" panose="020F0502020204030204" pitchFamily="34" charset="0"/>
                <a:cs typeface="Times New Roman" panose="02020603050405020304" pitchFamily="18" charset="0"/>
              </a:rPr>
              <a:t>Are there any questions?</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spcAft>
                <a:spcPts val="600"/>
              </a:spcAft>
              <a:buNone/>
            </a:pPr>
            <a:endParaRPr lang="en-US" sz="1950" b="1"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spcAft>
                <a:spcPts val="600"/>
              </a:spcAft>
              <a:buNone/>
            </a:pPr>
            <a:r>
              <a:rPr lang="en-US" sz="1950" b="1" dirty="0">
                <a:latin typeface="Calibri" panose="020F0502020204030204" pitchFamily="34" charset="0"/>
                <a:ea typeface="Calibri" panose="020F0502020204030204" pitchFamily="34" charset="0"/>
                <a:cs typeface="Times New Roman" panose="02020603050405020304" pitchFamily="18" charset="0"/>
              </a:rPr>
              <a:t>If not, thank you for your attention and participation!</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D2B1FD9D-DBD0-1B84-6F4F-02BA3DB84431}"/>
              </a:ext>
            </a:extLst>
          </p:cNvPr>
          <p:cNvSpPr>
            <a:spLocks noGrp="1"/>
          </p:cNvSpPr>
          <p:nvPr>
            <p:ph type="sldNum" sz="quarter" idx="12"/>
          </p:nvPr>
        </p:nvSpPr>
        <p:spPr/>
        <p:txBody>
          <a:bodyPr/>
          <a:lstStyle/>
          <a:p>
            <a:fld id="{12BA0280-3A49-4524-A098-06AEFC78F830}" type="slidenum">
              <a:rPr lang="en-US" smtClean="0"/>
              <a:t>19</a:t>
            </a:fld>
            <a:endParaRPr lang="en-US" dirty="0"/>
          </a:p>
        </p:txBody>
      </p:sp>
    </p:spTree>
    <p:extLst>
      <p:ext uri="{BB962C8B-B14F-4D97-AF65-F5344CB8AC3E}">
        <p14:creationId xmlns:p14="http://schemas.microsoft.com/office/powerpoint/2010/main" val="1517644193"/>
      </p:ext>
    </p:extLst>
  </p:cSld>
  <p:clrMapOvr>
    <a:masterClrMapping/>
  </p:clrMapOvr>
  <p:transition spd="slow" advClick="0" advTm="8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15EBF7-3819-CBB3-E7AD-2B117ACE9391}"/>
              </a:ext>
            </a:extLst>
          </p:cNvPr>
          <p:cNvSpPr>
            <a:spLocks noGrp="1"/>
          </p:cNvSpPr>
          <p:nvPr>
            <p:ph type="title"/>
          </p:nvPr>
        </p:nvSpPr>
        <p:spPr>
          <a:xfrm>
            <a:off x="922789" y="258639"/>
            <a:ext cx="7298422" cy="758002"/>
          </a:xfrm>
          <a:solidFill>
            <a:srgbClr val="00FF00"/>
          </a:solidFill>
        </p:spPr>
        <p:txBody>
          <a:bodyPr>
            <a:noAutofit/>
          </a:bodyPr>
          <a:lstStyle/>
          <a:p>
            <a:pPr algn="ctr"/>
            <a:r>
              <a:rPr lang="en-US" sz="6000" b="1" u="sng" dirty="0">
                <a:solidFill>
                  <a:schemeClr val="bg1"/>
                </a:solidFill>
                <a:latin typeface="+mn-lt"/>
              </a:rPr>
              <a:t>Introduction</a:t>
            </a:r>
          </a:p>
        </p:txBody>
      </p:sp>
      <p:sp>
        <p:nvSpPr>
          <p:cNvPr id="7" name="Content Placeholder 6">
            <a:extLst>
              <a:ext uri="{FF2B5EF4-FFF2-40B4-BE49-F238E27FC236}">
                <a16:creationId xmlns:a16="http://schemas.microsoft.com/office/drawing/2014/main" id="{C37EC219-A669-B068-82D0-48C907EE8457}"/>
              </a:ext>
            </a:extLst>
          </p:cNvPr>
          <p:cNvSpPr>
            <a:spLocks noGrp="1"/>
          </p:cNvSpPr>
          <p:nvPr>
            <p:ph idx="1"/>
          </p:nvPr>
        </p:nvSpPr>
        <p:spPr>
          <a:xfrm>
            <a:off x="628650" y="1996055"/>
            <a:ext cx="7886700" cy="3493917"/>
          </a:xfrm>
        </p:spPr>
        <p:txBody>
          <a:bodyPr>
            <a:normAutofit fontScale="70000" lnSpcReduction="20000"/>
          </a:bodyPr>
          <a:lstStyle/>
          <a:p>
            <a:pPr marL="342900" lvl="1" indent="0">
              <a:lnSpc>
                <a:spcPct val="107000"/>
              </a:lnSpc>
              <a:spcBef>
                <a:spcPts val="0"/>
              </a:spcBef>
              <a:spcAft>
                <a:spcPts val="6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My name is </a:t>
            </a:r>
            <a:r>
              <a:rPr lang="en-US" sz="3600">
                <a:latin typeface="Calibri" panose="020F0502020204030204" pitchFamily="34" charset="0"/>
                <a:ea typeface="Calibri" panose="020F0502020204030204" pitchFamily="34" charset="0"/>
                <a:cs typeface="Times New Roman" panose="02020603050405020304" pitchFamily="18" charset="0"/>
              </a:rPr>
              <a:t>Rick Cacini, </a:t>
            </a:r>
            <a:r>
              <a:rPr lang="en-US" sz="3600" dirty="0">
                <a:latin typeface="Calibri" panose="020F0502020204030204" pitchFamily="34" charset="0"/>
                <a:ea typeface="Calibri" panose="020F0502020204030204" pitchFamily="34" charset="0"/>
                <a:cs typeface="Times New Roman" panose="02020603050405020304" pitchFamily="18" charset="0"/>
              </a:rPr>
              <a:t>and I will be giving an update on the Special Forces Association’s Award of Excellence Program. </a:t>
            </a:r>
          </a:p>
          <a:p>
            <a:pPr marL="342900" lvl="1" indent="0">
              <a:lnSpc>
                <a:spcPct val="107000"/>
              </a:lnSpc>
              <a:spcBef>
                <a:spcPts val="0"/>
              </a:spcBef>
              <a:spcAft>
                <a:spcPts val="60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spcAft>
                <a:spcPts val="6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I am a member of SFA Chapter 32-50 (the Indian Nations Chapter) based in Oklahoma. </a:t>
            </a:r>
          </a:p>
          <a:p>
            <a:pPr marL="342900" lvl="1" indent="0">
              <a:lnSpc>
                <a:spcPct val="107000"/>
              </a:lnSpc>
              <a:spcBef>
                <a:spcPts val="0"/>
              </a:spcBef>
              <a:spcAft>
                <a:spcPts val="60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spcAft>
                <a:spcPts val="6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National has assigned our  Chapter the responsibility of selling and delivering the award.</a:t>
            </a:r>
          </a:p>
          <a:p>
            <a:endParaRPr lang="en-US" dirty="0"/>
          </a:p>
        </p:txBody>
      </p:sp>
      <p:sp>
        <p:nvSpPr>
          <p:cNvPr id="8" name="Slide Number Placeholder 7">
            <a:extLst>
              <a:ext uri="{FF2B5EF4-FFF2-40B4-BE49-F238E27FC236}">
                <a16:creationId xmlns:a16="http://schemas.microsoft.com/office/drawing/2014/main" id="{26DAB3C7-E006-54F3-E137-5EA735C0AFC6}"/>
              </a:ext>
            </a:extLst>
          </p:cNvPr>
          <p:cNvSpPr>
            <a:spLocks noGrp="1"/>
          </p:cNvSpPr>
          <p:nvPr>
            <p:ph type="sldNum" sz="quarter" idx="12"/>
          </p:nvPr>
        </p:nvSpPr>
        <p:spPr/>
        <p:txBody>
          <a:bodyPr/>
          <a:lstStyle/>
          <a:p>
            <a:fld id="{12BA0280-3A49-4524-A098-06AEFC78F830}" type="slidenum">
              <a:rPr lang="en-US" smtClean="0"/>
              <a:t>2</a:t>
            </a:fld>
            <a:endParaRPr lang="en-US" dirty="0"/>
          </a:p>
        </p:txBody>
      </p:sp>
    </p:spTree>
    <p:extLst>
      <p:ext uri="{BB962C8B-B14F-4D97-AF65-F5344CB8AC3E}">
        <p14:creationId xmlns:p14="http://schemas.microsoft.com/office/powerpoint/2010/main" val="172344147"/>
      </p:ext>
    </p:extLst>
  </p:cSld>
  <p:clrMapOvr>
    <a:masterClrMapping/>
  </p:clrMapOvr>
  <p:transition spd="slow" advClick="0" advTm="8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3CFF-1FDE-39DD-FB1A-88D4569FAB93}"/>
              </a:ext>
            </a:extLst>
          </p:cNvPr>
          <p:cNvSpPr>
            <a:spLocks noGrp="1"/>
          </p:cNvSpPr>
          <p:nvPr>
            <p:ph type="title"/>
          </p:nvPr>
        </p:nvSpPr>
        <p:spPr>
          <a:xfrm>
            <a:off x="918594" y="138824"/>
            <a:ext cx="7306811" cy="937268"/>
          </a:xfrm>
          <a:solidFill>
            <a:srgbClr val="00FF00"/>
          </a:solidFill>
        </p:spPr>
        <p:txBody>
          <a:bodyPr>
            <a:normAutofit fontScale="90000"/>
          </a:bodyPr>
          <a:lstStyle/>
          <a:p>
            <a:pPr algn="ctr"/>
            <a:b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Award Background</a:t>
            </a:r>
            <a:endParaRPr lang="en-US" b="1" dirty="0"/>
          </a:p>
        </p:txBody>
      </p:sp>
      <p:sp>
        <p:nvSpPr>
          <p:cNvPr id="3" name="Text Placeholder 2">
            <a:extLst>
              <a:ext uri="{FF2B5EF4-FFF2-40B4-BE49-F238E27FC236}">
                <a16:creationId xmlns:a16="http://schemas.microsoft.com/office/drawing/2014/main" id="{96C23529-0C9C-6CC0-CD96-0BD3DDFE185E}"/>
              </a:ext>
            </a:extLst>
          </p:cNvPr>
          <p:cNvSpPr>
            <a:spLocks noGrp="1"/>
          </p:cNvSpPr>
          <p:nvPr>
            <p:ph type="body" idx="1"/>
          </p:nvPr>
        </p:nvSpPr>
        <p:spPr>
          <a:xfrm>
            <a:off x="-1" y="1970539"/>
            <a:ext cx="9144000" cy="2916921"/>
          </a:xfrm>
        </p:spPr>
        <p:txBody>
          <a:bodyPr>
            <a:normAutofit fontScale="32500" lnSpcReduction="20000"/>
          </a:bodyPr>
          <a:lstStyle/>
          <a:p>
            <a:pPr lvl="2">
              <a:lnSpc>
                <a:spcPct val="107000"/>
              </a:lnSpc>
              <a:spcBef>
                <a:spcPts val="0"/>
              </a:spcBef>
            </a:pPr>
            <a:endParaRPr lang="en-US" sz="675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7500" dirty="0">
                <a:latin typeface="Calibri" panose="020F0502020204030204" pitchFamily="34" charset="0"/>
                <a:ea typeface="Calibri" panose="020F0502020204030204" pitchFamily="34" charset="0"/>
                <a:cs typeface="Times New Roman" panose="02020603050405020304" pitchFamily="18" charset="0"/>
              </a:rPr>
              <a:t>The Medal and Ribbon was originally designed and created by the Los Cruces, New Mexico Chapter 80, who transferred the program to our Oklahoma Chapter in 2004.</a:t>
            </a:r>
          </a:p>
          <a:p>
            <a:pPr lvl="2"/>
            <a:endParaRPr lang="en-US" sz="7500" dirty="0">
              <a:latin typeface="Calibri" panose="020F0502020204030204" pitchFamily="34" charset="0"/>
              <a:ea typeface="Calibri" panose="020F0502020204030204" pitchFamily="34" charset="0"/>
              <a:cs typeface="Times New Roman" panose="02020603050405020304" pitchFamily="18" charset="0"/>
            </a:endParaRPr>
          </a:p>
          <a:p>
            <a:pPr lvl="2"/>
            <a:r>
              <a:rPr lang="en-US" sz="7500" dirty="0">
                <a:latin typeface="Calibri" panose="020F0502020204030204" pitchFamily="34" charset="0"/>
                <a:ea typeface="Calibri" panose="020F0502020204030204" pitchFamily="34" charset="0"/>
                <a:cs typeface="Times New Roman" panose="02020603050405020304" pitchFamily="18" charset="0"/>
              </a:rPr>
              <a:t>The award consists of a Medal and Ribbon in a gold presentation box. </a:t>
            </a:r>
          </a:p>
          <a:p>
            <a:endParaRPr lang="en-US" dirty="0"/>
          </a:p>
        </p:txBody>
      </p:sp>
      <p:sp>
        <p:nvSpPr>
          <p:cNvPr id="10" name="Slide Number Placeholder 9">
            <a:extLst>
              <a:ext uri="{FF2B5EF4-FFF2-40B4-BE49-F238E27FC236}">
                <a16:creationId xmlns:a16="http://schemas.microsoft.com/office/drawing/2014/main" id="{65D7E086-C039-E2AA-9CEF-0735E899C552}"/>
              </a:ext>
            </a:extLst>
          </p:cNvPr>
          <p:cNvSpPr>
            <a:spLocks noGrp="1"/>
          </p:cNvSpPr>
          <p:nvPr>
            <p:ph type="sldNum" sz="quarter" idx="12"/>
          </p:nvPr>
        </p:nvSpPr>
        <p:spPr/>
        <p:txBody>
          <a:bodyPr/>
          <a:lstStyle/>
          <a:p>
            <a:fld id="{12BA0280-3A49-4524-A098-06AEFC78F830}" type="slidenum">
              <a:rPr lang="en-US" smtClean="0"/>
              <a:t>3</a:t>
            </a:fld>
            <a:endParaRPr lang="en-US" dirty="0"/>
          </a:p>
        </p:txBody>
      </p:sp>
    </p:spTree>
    <p:extLst>
      <p:ext uri="{BB962C8B-B14F-4D97-AF65-F5344CB8AC3E}">
        <p14:creationId xmlns:p14="http://schemas.microsoft.com/office/powerpoint/2010/main" val="2903669944"/>
      </p:ext>
    </p:extLst>
  </p:cSld>
  <p:clrMapOvr>
    <a:masterClrMapping/>
  </p:clrMapOvr>
  <p:transition spd="slow" advClick="0" advTm="6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D1B5D6-BE9D-1F94-C23F-2A40A719A2B9}"/>
              </a:ext>
            </a:extLst>
          </p:cNvPr>
          <p:cNvSpPr>
            <a:spLocks noGrp="1"/>
          </p:cNvSpPr>
          <p:nvPr>
            <p:ph type="body" sz="half" idx="2"/>
          </p:nvPr>
        </p:nvSpPr>
        <p:spPr>
          <a:xfrm>
            <a:off x="529173" y="1597818"/>
            <a:ext cx="2949178" cy="3655219"/>
          </a:xfrm>
          <a:solidFill>
            <a:srgbClr val="00FF00"/>
          </a:solidFill>
        </p:spPr>
        <p:txBody>
          <a:bodyPr>
            <a:noAutofit/>
          </a:bodyPr>
          <a:lstStyle/>
          <a:p>
            <a:pPr algn="ctr"/>
            <a:r>
              <a:rPr lang="en-US" sz="4050" b="1" u="sng" dirty="0">
                <a:solidFill>
                  <a:schemeClr val="bg1"/>
                </a:solidFill>
              </a:rPr>
              <a:t>Photo of SFA Medal, Ribbon &amp; Gold Presentation Box</a:t>
            </a:r>
          </a:p>
        </p:txBody>
      </p:sp>
      <p:sp>
        <p:nvSpPr>
          <p:cNvPr id="15" name="Slide Number Placeholder 14">
            <a:extLst>
              <a:ext uri="{FF2B5EF4-FFF2-40B4-BE49-F238E27FC236}">
                <a16:creationId xmlns:a16="http://schemas.microsoft.com/office/drawing/2014/main" id="{D51CA9ED-65C4-19DD-41AE-82AC2D7AE5F5}"/>
              </a:ext>
            </a:extLst>
          </p:cNvPr>
          <p:cNvSpPr>
            <a:spLocks noGrp="1"/>
          </p:cNvSpPr>
          <p:nvPr>
            <p:ph type="sldNum" sz="quarter" idx="12"/>
          </p:nvPr>
        </p:nvSpPr>
        <p:spPr/>
        <p:txBody>
          <a:bodyPr/>
          <a:lstStyle/>
          <a:p>
            <a:fld id="{12BA0280-3A49-4524-A098-06AEFC78F830}" type="slidenum">
              <a:rPr lang="en-US" smtClean="0"/>
              <a:t>4</a:t>
            </a:fld>
            <a:endParaRPr lang="en-US" dirty="0"/>
          </a:p>
        </p:txBody>
      </p:sp>
      <p:pic>
        <p:nvPicPr>
          <p:cNvPr id="11" name="Picture 10" descr="A picture containing text&#10;&#10;Description automatically generated">
            <a:extLst>
              <a:ext uri="{FF2B5EF4-FFF2-40B4-BE49-F238E27FC236}">
                <a16:creationId xmlns:a16="http://schemas.microsoft.com/office/drawing/2014/main" id="{33A8DA34-7E19-3DBF-40DD-CEF0FF9CA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28061" y="2043772"/>
            <a:ext cx="3567619" cy="2675714"/>
          </a:xfrm>
          <a:prstGeom prst="rect">
            <a:avLst/>
          </a:prstGeom>
        </p:spPr>
      </p:pic>
    </p:spTree>
    <p:extLst>
      <p:ext uri="{BB962C8B-B14F-4D97-AF65-F5344CB8AC3E}">
        <p14:creationId xmlns:p14="http://schemas.microsoft.com/office/powerpoint/2010/main" val="89057158"/>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E87E37-9C57-DAEE-22B4-487DBFD40286}"/>
              </a:ext>
            </a:extLst>
          </p:cNvPr>
          <p:cNvSpPr>
            <a:spLocks noGrp="1"/>
          </p:cNvSpPr>
          <p:nvPr>
            <p:ph type="title"/>
          </p:nvPr>
        </p:nvSpPr>
        <p:spPr>
          <a:xfrm>
            <a:off x="-119543" y="208305"/>
            <a:ext cx="9188042" cy="1075211"/>
          </a:xfrm>
        </p:spPr>
        <p:txBody>
          <a:bodyPr>
            <a:normAutofit/>
          </a:bodyPr>
          <a:lstStyle/>
          <a:p>
            <a:pPr algn="ctr"/>
            <a:r>
              <a:rPr lang="en-US" sz="6000" b="1" u="sng" dirty="0">
                <a:solidFill>
                  <a:schemeClr val="bg1"/>
                </a:solidFill>
                <a:highlight>
                  <a:srgbClr val="00FF00"/>
                </a:highlight>
                <a:latin typeface="+mn-lt"/>
              </a:rPr>
              <a:t>Purpose of the Award</a:t>
            </a:r>
          </a:p>
        </p:txBody>
      </p:sp>
      <p:sp>
        <p:nvSpPr>
          <p:cNvPr id="7" name="Content Placeholder 6">
            <a:extLst>
              <a:ext uri="{FF2B5EF4-FFF2-40B4-BE49-F238E27FC236}">
                <a16:creationId xmlns:a16="http://schemas.microsoft.com/office/drawing/2014/main" id="{660F12A2-7FC4-1C42-AF57-1A02654FA518}"/>
              </a:ext>
            </a:extLst>
          </p:cNvPr>
          <p:cNvSpPr>
            <a:spLocks noGrp="1"/>
          </p:cNvSpPr>
          <p:nvPr>
            <p:ph idx="1"/>
          </p:nvPr>
        </p:nvSpPr>
        <p:spPr>
          <a:xfrm>
            <a:off x="0" y="1669928"/>
            <a:ext cx="9144000" cy="4512758"/>
          </a:xfrm>
        </p:spPr>
        <p:txBody>
          <a:bodyPr>
            <a:normAutofit fontScale="85000" lnSpcReduction="20000"/>
          </a:bodyPr>
          <a:lstStyle/>
          <a:p>
            <a:pPr>
              <a:lnSpc>
                <a:spcPct val="150000"/>
              </a:lnSpc>
              <a:spcBef>
                <a:spcPts val="0"/>
              </a:spcBef>
            </a:pPr>
            <a:r>
              <a:rPr lang="en-US" sz="1950" dirty="0">
                <a:latin typeface="Calibri" panose="020F0502020204030204" pitchFamily="34" charset="0"/>
                <a:ea typeface="Calibri" panose="020F0502020204030204" pitchFamily="34" charset="0"/>
                <a:cs typeface="Times New Roman" panose="02020603050405020304" pitchFamily="18" charset="0"/>
              </a:rPr>
              <a:t>JROTC and ROTC programs are required to have an annual awards program.</a:t>
            </a:r>
          </a:p>
          <a:p>
            <a:pPr>
              <a:lnSpc>
                <a:spcPct val="150000"/>
              </a:lnSpc>
              <a:spcBef>
                <a:spcPts val="0"/>
              </a:spcBef>
            </a:pPr>
            <a:r>
              <a:rPr lang="en-US" sz="1950" dirty="0">
                <a:latin typeface="Calibri" panose="020F0502020204030204" pitchFamily="34" charset="0"/>
                <a:ea typeface="Calibri" panose="020F0502020204030204" pitchFamily="34" charset="0"/>
                <a:cs typeface="Times New Roman" panose="02020603050405020304" pitchFamily="18" charset="0"/>
              </a:rPr>
              <a:t>The award is to recognize outstanding cadets in the Junior and Senior ROTC programs throughout the United States.</a:t>
            </a:r>
          </a:p>
          <a:p>
            <a:pPr>
              <a:lnSpc>
                <a:spcPct val="150000"/>
              </a:lnSpc>
              <a:spcBef>
                <a:spcPts val="0"/>
              </a:spcBef>
            </a:pPr>
            <a:r>
              <a:rPr lang="en-US" sz="1950" dirty="0">
                <a:latin typeface="Calibri" panose="020F0502020204030204" pitchFamily="34" charset="0"/>
                <a:ea typeface="Calibri" panose="020F0502020204030204" pitchFamily="34" charset="0"/>
                <a:cs typeface="Times New Roman" panose="02020603050405020304" pitchFamily="18" charset="0"/>
              </a:rPr>
              <a:t>Our SFA Award of Excellence has become a cherished award at the annual awards program.</a:t>
            </a:r>
          </a:p>
          <a:p>
            <a:pPr>
              <a:lnSpc>
                <a:spcPct val="150000"/>
              </a:lnSpc>
              <a:spcBef>
                <a:spcPts val="0"/>
              </a:spcBef>
            </a:pPr>
            <a:r>
              <a:rPr lang="en-US" sz="1950" dirty="0">
                <a:latin typeface="Calibri" panose="020F0502020204030204" pitchFamily="34" charset="0"/>
                <a:ea typeface="Calibri" panose="020F0502020204030204" pitchFamily="34" charset="0"/>
                <a:cs typeface="Times New Roman" panose="02020603050405020304" pitchFamily="18" charset="0"/>
              </a:rPr>
              <a:t>The recipient of the SFA Award is selected by Senior Instructors in JROTC programs and Professors of Military Science at ROTC programs.</a:t>
            </a:r>
          </a:p>
          <a:p>
            <a:pPr>
              <a:lnSpc>
                <a:spcPct val="150000"/>
              </a:lnSpc>
              <a:spcBef>
                <a:spcPts val="0"/>
              </a:spcBef>
            </a:pPr>
            <a:r>
              <a:rPr lang="en-US" sz="1950" dirty="0">
                <a:latin typeface="Calibri" panose="020F0502020204030204" pitchFamily="34" charset="0"/>
                <a:ea typeface="Calibri" panose="020F0502020204030204" pitchFamily="34" charset="0"/>
                <a:cs typeface="Times New Roman" panose="02020603050405020304" pitchFamily="18" charset="0"/>
              </a:rPr>
              <a:t>The award is presented to a designated cadet who has been “</a:t>
            </a:r>
            <a:r>
              <a:rPr lang="en-US" sz="1950" dirty="0">
                <a:latin typeface="Calibri" panose="020F0502020204030204" pitchFamily="34" charset="0"/>
                <a:ea typeface="Calibri" panose="020F0502020204030204" pitchFamily="34" charset="0"/>
                <a:cs typeface="Calibri" panose="020F0502020204030204" pitchFamily="34" charset="0"/>
              </a:rPr>
              <a:t>In keeping with the Traditions and Ideals of the United States Army Special Forces Soldier’s Knowledge, Proficiency, Leadership, and Dedication to Mission.”</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1950" dirty="0">
                <a:latin typeface="Calibri" panose="020F0502020204030204" pitchFamily="34" charset="0"/>
                <a:ea typeface="Calibri" panose="020F0502020204030204" pitchFamily="34" charset="0"/>
                <a:cs typeface="Calibri" panose="020F0502020204030204" pitchFamily="34" charset="0"/>
              </a:rPr>
              <a:t>Our award is not limited to Army cadets, but can also be awarded in Marine, Navy, and Airforce programs as well.</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spcAft>
                <a:spcPts val="600"/>
              </a:spcAft>
            </a:pPr>
            <a:r>
              <a:rPr lang="en-US" sz="1950" dirty="0">
                <a:latin typeface="Calibri" panose="020F0502020204030204" pitchFamily="34" charset="0"/>
                <a:ea typeface="Calibri" panose="020F0502020204030204" pitchFamily="34" charset="0"/>
                <a:cs typeface="Calibri" panose="020F0502020204030204" pitchFamily="34" charset="0"/>
              </a:rPr>
              <a:t>Female cadets are also eligible for our award.</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Slide Number Placeholder 7">
            <a:extLst>
              <a:ext uri="{FF2B5EF4-FFF2-40B4-BE49-F238E27FC236}">
                <a16:creationId xmlns:a16="http://schemas.microsoft.com/office/drawing/2014/main" id="{B0179D92-467C-B4C2-8EEE-3620552C5B19}"/>
              </a:ext>
            </a:extLst>
          </p:cNvPr>
          <p:cNvSpPr>
            <a:spLocks noGrp="1"/>
          </p:cNvSpPr>
          <p:nvPr>
            <p:ph type="sldNum" sz="quarter" idx="12"/>
          </p:nvPr>
        </p:nvSpPr>
        <p:spPr/>
        <p:txBody>
          <a:bodyPr/>
          <a:lstStyle/>
          <a:p>
            <a:fld id="{12BA0280-3A49-4524-A098-06AEFC78F830}" type="slidenum">
              <a:rPr lang="en-US" smtClean="0"/>
              <a:t>5</a:t>
            </a:fld>
            <a:endParaRPr lang="en-US" dirty="0"/>
          </a:p>
        </p:txBody>
      </p:sp>
    </p:spTree>
    <p:extLst>
      <p:ext uri="{BB962C8B-B14F-4D97-AF65-F5344CB8AC3E}">
        <p14:creationId xmlns:p14="http://schemas.microsoft.com/office/powerpoint/2010/main" val="314265910"/>
      </p:ext>
    </p:extLst>
  </p:cSld>
  <p:clrMapOvr>
    <a:masterClrMapping/>
  </p:clrMapOvr>
  <p:transition spd="slow" advClick="0" advTm="1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89A0-313B-588F-9C79-721017D234C8}"/>
              </a:ext>
            </a:extLst>
          </p:cNvPr>
          <p:cNvSpPr>
            <a:spLocks noGrp="1"/>
          </p:cNvSpPr>
          <p:nvPr>
            <p:ph type="title"/>
          </p:nvPr>
        </p:nvSpPr>
        <p:spPr>
          <a:xfrm>
            <a:off x="-167780" y="543026"/>
            <a:ext cx="9144000" cy="899880"/>
          </a:xfrm>
        </p:spPr>
        <p:txBody>
          <a:bodyPr>
            <a:normAutofit fontScale="90000"/>
          </a:bodyPr>
          <a:lstStyle/>
          <a:p>
            <a:pPr algn="ctr"/>
            <a:r>
              <a:rPr lang="en-US" sz="6700" b="1" u="sng" dirty="0">
                <a:solidFill>
                  <a:schemeClr val="bg1"/>
                </a:solidFill>
                <a:highlight>
                  <a:srgbClr val="00FF00"/>
                </a:highlight>
                <a:latin typeface="Calibri" panose="020F0502020204030204" pitchFamily="34" charset="0"/>
                <a:ea typeface="Calibri" panose="020F0502020204030204" pitchFamily="34" charset="0"/>
                <a:cs typeface="Calibri" panose="020F0502020204030204" pitchFamily="34" charset="0"/>
              </a:rPr>
              <a:t>Official Recognition</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6DCD3A6-BF05-04B8-6BC2-E8516CA2F9DE}"/>
              </a:ext>
            </a:extLst>
          </p:cNvPr>
          <p:cNvSpPr>
            <a:spLocks noGrp="1"/>
          </p:cNvSpPr>
          <p:nvPr>
            <p:ph idx="1"/>
          </p:nvPr>
        </p:nvSpPr>
        <p:spPr>
          <a:xfrm>
            <a:off x="276836" y="1610686"/>
            <a:ext cx="8565159" cy="4613945"/>
          </a:xfrm>
        </p:spPr>
        <p:txBody>
          <a:bodyPr>
            <a:normAutofit/>
          </a:bodyPr>
          <a:lstStyle/>
          <a:p>
            <a:pPr>
              <a:lnSpc>
                <a:spcPct val="2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The U.S. Army </a:t>
            </a:r>
            <a:r>
              <a:rPr lang="en-US" sz="1800" b="1" dirty="0">
                <a:latin typeface="Calibri" panose="020F0502020204030204" pitchFamily="34" charset="0"/>
                <a:ea typeface="Calibri" panose="020F0502020204030204" pitchFamily="34" charset="0"/>
                <a:cs typeface="Calibri" panose="020F0502020204030204" pitchFamily="34" charset="0"/>
              </a:rPr>
              <a:t>Cadet Command</a:t>
            </a:r>
            <a:r>
              <a:rPr lang="en-US" sz="1800" dirty="0">
                <a:latin typeface="Calibri" panose="020F0502020204030204" pitchFamily="34" charset="0"/>
                <a:ea typeface="Calibri" panose="020F0502020204030204" pitchFamily="34" charset="0"/>
                <a:cs typeface="Calibri" panose="020F0502020204030204" pitchFamily="34" charset="0"/>
              </a:rPr>
              <a:t> based at Fort Knox, Kentucky, oversees the JROTC and ROTC programs.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Currently, there are 3,390 JROTC programs and 1,700 ROTC programs in the United States, providing over 5,090 presentation opportunities.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Recently, Cadet Command officially approved the awarding and wearing our </a:t>
            </a:r>
            <a:r>
              <a:rPr lang="en-US" sz="1800" dirty="0">
                <a:latin typeface="Calibri" panose="020F0502020204030204" pitchFamily="34" charset="0"/>
                <a:ea typeface="Calibri" panose="020F0502020204030204" pitchFamily="34" charset="0"/>
                <a:cs typeface="Times New Roman" panose="02020603050405020304" pitchFamily="18" charset="0"/>
              </a:rPr>
              <a:t>Special Forces Association’s Award of Excellence.</a:t>
            </a:r>
          </a:p>
          <a:p>
            <a:pPr>
              <a:lnSpc>
                <a:spcPct val="200000"/>
              </a:lnSpc>
              <a:spcBef>
                <a:spcPts val="0"/>
              </a:spcBef>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The official approval has been published on page </a:t>
            </a:r>
            <a:r>
              <a:rPr lang="en-US" sz="1800" dirty="0">
                <a:highlight>
                  <a:srgbClr val="FF0000"/>
                </a:highlight>
                <a:latin typeface="Calibri" panose="020F0502020204030204" pitchFamily="34" charset="0"/>
                <a:ea typeface="Calibri" panose="020F0502020204030204" pitchFamily="34" charset="0"/>
                <a:cs typeface="Calibri" panose="020F0502020204030204" pitchFamily="34" charset="0"/>
              </a:rPr>
              <a:t>XXX</a:t>
            </a:r>
            <a:r>
              <a:rPr lang="en-US" sz="1800" dirty="0">
                <a:latin typeface="Calibri" panose="020F0502020204030204" pitchFamily="34" charset="0"/>
                <a:ea typeface="Calibri" panose="020F0502020204030204" pitchFamily="34" charset="0"/>
                <a:cs typeface="Calibri" panose="020F0502020204030204" pitchFamily="34" charset="0"/>
              </a:rPr>
              <a:t> of the USACC Reg 672-5-1. </a:t>
            </a:r>
            <a:endParaRPr lang="en-US" sz="1800" dirty="0"/>
          </a:p>
        </p:txBody>
      </p:sp>
      <p:sp>
        <p:nvSpPr>
          <p:cNvPr id="4" name="Slide Number Placeholder 3">
            <a:extLst>
              <a:ext uri="{FF2B5EF4-FFF2-40B4-BE49-F238E27FC236}">
                <a16:creationId xmlns:a16="http://schemas.microsoft.com/office/drawing/2014/main" id="{5944331B-A390-4EBD-CC35-0509CBF1F92B}"/>
              </a:ext>
            </a:extLst>
          </p:cNvPr>
          <p:cNvSpPr>
            <a:spLocks noGrp="1"/>
          </p:cNvSpPr>
          <p:nvPr>
            <p:ph type="sldNum" sz="quarter" idx="12"/>
          </p:nvPr>
        </p:nvSpPr>
        <p:spPr/>
        <p:txBody>
          <a:bodyPr/>
          <a:lstStyle/>
          <a:p>
            <a:fld id="{12BA0280-3A49-4524-A098-06AEFC78F830}" type="slidenum">
              <a:rPr lang="en-US" smtClean="0"/>
              <a:t>6</a:t>
            </a:fld>
            <a:endParaRPr lang="en-US" dirty="0"/>
          </a:p>
        </p:txBody>
      </p:sp>
    </p:spTree>
    <p:extLst>
      <p:ext uri="{BB962C8B-B14F-4D97-AF65-F5344CB8AC3E}">
        <p14:creationId xmlns:p14="http://schemas.microsoft.com/office/powerpoint/2010/main" val="3788075947"/>
      </p:ext>
    </p:extLst>
  </p:cSld>
  <p:clrMapOvr>
    <a:masterClrMapping/>
  </p:clrMapOvr>
  <p:transition spd="slow" advClick="0" advTm="1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695E-F849-5582-8F3C-BFAB65E1FDF9}"/>
              </a:ext>
            </a:extLst>
          </p:cNvPr>
          <p:cNvSpPr>
            <a:spLocks noGrp="1"/>
          </p:cNvSpPr>
          <p:nvPr>
            <p:ph type="title"/>
          </p:nvPr>
        </p:nvSpPr>
        <p:spPr>
          <a:xfrm>
            <a:off x="486038" y="335559"/>
            <a:ext cx="7886700" cy="1400961"/>
          </a:xfrm>
        </p:spPr>
        <p:txBody>
          <a:bodyPr>
            <a:normAutofit fontScale="90000"/>
          </a:bodyPr>
          <a:lstStyle/>
          <a:p>
            <a:pPr algn="ctr"/>
            <a:r>
              <a:rPr lang="en-US" sz="6000" b="1" u="sng" dirty="0">
                <a:solidFill>
                  <a:schemeClr val="bg1"/>
                </a:solidFill>
                <a:highlight>
                  <a:srgbClr val="00FF00"/>
                </a:highlight>
                <a:latin typeface="Calibri" panose="020F0502020204030204" pitchFamily="34" charset="0"/>
                <a:ea typeface="Calibri" panose="020F0502020204030204" pitchFamily="34" charset="0"/>
                <a:cs typeface="Calibri" panose="020F0502020204030204" pitchFamily="34" charset="0"/>
              </a:rPr>
              <a:t>Chapter Participation</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5BE4AB4-2FCE-5312-FA7B-F7AEA6649258}"/>
              </a:ext>
            </a:extLst>
          </p:cNvPr>
          <p:cNvSpPr>
            <a:spLocks noGrp="1"/>
          </p:cNvSpPr>
          <p:nvPr>
            <p:ph idx="1"/>
          </p:nvPr>
        </p:nvSpPr>
        <p:spPr/>
        <p:txBody>
          <a:bodyPr/>
          <a:lstStyle/>
          <a:p>
            <a:pPr>
              <a:lnSpc>
                <a:spcPct val="200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Many SFA Chapters are currently participating in the awards program; in fact, </a:t>
            </a:r>
            <a:r>
              <a:rPr lang="en-US" sz="2000" b="1" dirty="0">
                <a:highlight>
                  <a:srgbClr val="FF0000"/>
                </a:highlight>
                <a:latin typeface="Calibri" panose="020F0502020204030204" pitchFamily="34" charset="0"/>
                <a:ea typeface="Calibri" panose="020F0502020204030204" pitchFamily="34" charset="0"/>
                <a:cs typeface="Calibri" panose="020F0502020204030204" pitchFamily="34" charset="0"/>
              </a:rPr>
              <a:t>29</a:t>
            </a:r>
            <a:r>
              <a:rPr lang="en-US" sz="2000" dirty="0">
                <a:latin typeface="Calibri" panose="020F0502020204030204" pitchFamily="34" charset="0"/>
                <a:ea typeface="Calibri" panose="020F0502020204030204" pitchFamily="34" charset="0"/>
                <a:cs typeface="Calibri" panose="020F0502020204030204" pitchFamily="34" charset="0"/>
              </a:rPr>
              <a:t> Chapters have placed orders for </a:t>
            </a:r>
            <a:r>
              <a:rPr lang="en-US" sz="2000" b="1" dirty="0">
                <a:highlight>
                  <a:srgbClr val="FF0000"/>
                </a:highlight>
                <a:latin typeface="Calibri" panose="020F0502020204030204" pitchFamily="34" charset="0"/>
                <a:ea typeface="Calibri" panose="020F0502020204030204" pitchFamily="34" charset="0"/>
                <a:cs typeface="Calibri" panose="020F0502020204030204" pitchFamily="34" charset="0"/>
              </a:rPr>
              <a:t>301</a:t>
            </a:r>
            <a:r>
              <a:rPr lang="en-US" sz="2000" dirty="0">
                <a:latin typeface="Calibri" panose="020F0502020204030204" pitchFamily="34" charset="0"/>
                <a:ea typeface="Calibri" panose="020F0502020204030204" pitchFamily="34" charset="0"/>
                <a:cs typeface="Calibri" panose="020F0502020204030204" pitchFamily="34" charset="0"/>
              </a:rPr>
              <a:t> medals so far in 2022.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Since there are currently 87 Chapters, that means that </a:t>
            </a:r>
            <a:r>
              <a:rPr lang="en-US" sz="2000" b="1" dirty="0">
                <a:highlight>
                  <a:srgbClr val="FF0000"/>
                </a:highlight>
                <a:latin typeface="Calibri" panose="020F0502020204030204" pitchFamily="34" charset="0"/>
                <a:ea typeface="Calibri" panose="020F0502020204030204" pitchFamily="34" charset="0"/>
                <a:cs typeface="Calibri" panose="020F0502020204030204" pitchFamily="34" charset="0"/>
              </a:rPr>
              <a:t>33%</a:t>
            </a:r>
            <a:r>
              <a:rPr lang="en-US" sz="2000" dirty="0">
                <a:latin typeface="Calibri" panose="020F0502020204030204" pitchFamily="34" charset="0"/>
                <a:ea typeface="Calibri" panose="020F0502020204030204" pitchFamily="34" charset="0"/>
                <a:cs typeface="Calibri" panose="020F0502020204030204" pitchFamily="34" charset="0"/>
              </a:rPr>
              <a:t> of our Chapters participated in the program this year.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0"/>
              </a:spcBef>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rPr>
              <a:t>Since there have been </a:t>
            </a:r>
            <a:r>
              <a:rPr lang="en-US" sz="2000" b="1" dirty="0">
                <a:highlight>
                  <a:srgbClr val="FF0000"/>
                </a:highlight>
                <a:latin typeface="Calibri" panose="020F0502020204030204" pitchFamily="34" charset="0"/>
                <a:ea typeface="Calibri" panose="020F0502020204030204" pitchFamily="34" charset="0"/>
                <a:cs typeface="Calibri" panose="020F0502020204030204" pitchFamily="34" charset="0"/>
              </a:rPr>
              <a:t>512</a:t>
            </a:r>
            <a:r>
              <a:rPr lang="en-US" sz="2000" dirty="0">
                <a:latin typeface="Calibri" panose="020F0502020204030204" pitchFamily="34" charset="0"/>
                <a:ea typeface="Calibri" panose="020F0502020204030204" pitchFamily="34" charset="0"/>
                <a:cs typeface="Calibri" panose="020F0502020204030204" pitchFamily="34" charset="0"/>
              </a:rPr>
              <a:t> medals ordered, that means about </a:t>
            </a:r>
            <a:r>
              <a:rPr lang="en-US" sz="2000" b="1" dirty="0">
                <a:highlight>
                  <a:srgbClr val="FF0000"/>
                </a:highlight>
                <a:latin typeface="Calibri" panose="020F0502020204030204" pitchFamily="34" charset="0"/>
                <a:ea typeface="Calibri" panose="020F0502020204030204" pitchFamily="34" charset="0"/>
                <a:cs typeface="Calibri" panose="020F0502020204030204" pitchFamily="34" charset="0"/>
              </a:rPr>
              <a:t>17</a:t>
            </a:r>
            <a:r>
              <a:rPr lang="en-US" sz="2000" dirty="0">
                <a:latin typeface="Calibri" panose="020F0502020204030204" pitchFamily="34" charset="0"/>
                <a:ea typeface="Calibri" panose="020F0502020204030204" pitchFamily="34" charset="0"/>
                <a:cs typeface="Calibri" panose="020F0502020204030204" pitchFamily="34" charset="0"/>
              </a:rPr>
              <a:t>% of the 2,090 presentation opportunities were executed.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51599EE-9217-88D6-9392-FA25411AC211}"/>
              </a:ext>
            </a:extLst>
          </p:cNvPr>
          <p:cNvSpPr>
            <a:spLocks noGrp="1"/>
          </p:cNvSpPr>
          <p:nvPr>
            <p:ph type="sldNum" sz="quarter" idx="12"/>
          </p:nvPr>
        </p:nvSpPr>
        <p:spPr/>
        <p:txBody>
          <a:bodyPr/>
          <a:lstStyle/>
          <a:p>
            <a:fld id="{12BA0280-3A49-4524-A098-06AEFC78F830}" type="slidenum">
              <a:rPr lang="en-US" smtClean="0"/>
              <a:t>7</a:t>
            </a:fld>
            <a:endParaRPr lang="en-US" dirty="0"/>
          </a:p>
        </p:txBody>
      </p:sp>
    </p:spTree>
    <p:extLst>
      <p:ext uri="{BB962C8B-B14F-4D97-AF65-F5344CB8AC3E}">
        <p14:creationId xmlns:p14="http://schemas.microsoft.com/office/powerpoint/2010/main" val="910656689"/>
      </p:ext>
    </p:extLst>
  </p:cSld>
  <p:clrMapOvr>
    <a:masterClrMapping/>
  </p:clrMapOvr>
  <p:transition spd="slow" advClick="0" advTm="8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41DE-FCCC-A99F-6EEB-DB9E9ED1F9A3}"/>
              </a:ext>
            </a:extLst>
          </p:cNvPr>
          <p:cNvSpPr>
            <a:spLocks noGrp="1"/>
          </p:cNvSpPr>
          <p:nvPr>
            <p:ph type="title"/>
          </p:nvPr>
        </p:nvSpPr>
        <p:spPr>
          <a:xfrm>
            <a:off x="947956" y="379078"/>
            <a:ext cx="6367244" cy="817927"/>
          </a:xfrm>
          <a:solidFill>
            <a:srgbClr val="00FF00"/>
          </a:solidFill>
        </p:spPr>
        <p:txBody>
          <a:bodyPr>
            <a:noAutofit/>
          </a:bodyPr>
          <a:lstStyle/>
          <a:p>
            <a:pPr algn="ctr"/>
            <a:r>
              <a:rPr lang="en-US" b="1" u="sng" dirty="0">
                <a:solidFill>
                  <a:schemeClr val="bg1"/>
                </a:solidFill>
                <a:latin typeface="Calibri" panose="020F0502020204030204" pitchFamily="34" charset="0"/>
                <a:ea typeface="Calibri" panose="020F0502020204030204" pitchFamily="34" charset="0"/>
                <a:cs typeface="Calibri" panose="020F0502020204030204" pitchFamily="34" charset="0"/>
              </a:rPr>
              <a:t>How to Order</a:t>
            </a:r>
            <a:endParaRPr lang="en-US" dirty="0"/>
          </a:p>
        </p:txBody>
      </p:sp>
      <p:sp>
        <p:nvSpPr>
          <p:cNvPr id="3" name="Text Placeholder 2">
            <a:extLst>
              <a:ext uri="{FF2B5EF4-FFF2-40B4-BE49-F238E27FC236}">
                <a16:creationId xmlns:a16="http://schemas.microsoft.com/office/drawing/2014/main" id="{EE5D4597-E9EF-F78E-99AD-C9AFB6D7F036}"/>
              </a:ext>
            </a:extLst>
          </p:cNvPr>
          <p:cNvSpPr>
            <a:spLocks noGrp="1"/>
          </p:cNvSpPr>
          <p:nvPr>
            <p:ph type="body" idx="1"/>
          </p:nvPr>
        </p:nvSpPr>
        <p:spPr>
          <a:xfrm>
            <a:off x="130029" y="1677798"/>
            <a:ext cx="8883941" cy="4437775"/>
          </a:xfrm>
        </p:spPr>
        <p:txBody>
          <a:bodyPr>
            <a:normAutofit/>
          </a:bodyPr>
          <a:lstStyle/>
          <a:p>
            <a:pPr marL="171450" indent="-171450">
              <a:lnSpc>
                <a:spcPct val="200000"/>
              </a:lnSpc>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Orders may be placed online or by mail.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200000"/>
              </a:lnSpc>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Online orders may be placed at webpage </a:t>
            </a:r>
            <a:r>
              <a:rPr lang="en-US" sz="2000" u="sng" dirty="0">
                <a:solidFill>
                  <a:schemeClr val="bg1"/>
                </a:solidFill>
                <a:highlight>
                  <a:srgbClr val="00FF00"/>
                </a:highligh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https://greenberetrotcmedals.org/3/store.htm</a:t>
            </a:r>
            <a:r>
              <a:rPr lang="en-US" sz="2000" dirty="0">
                <a:solidFill>
                  <a:schemeClr val="bg1"/>
                </a:solidFill>
                <a:highlight>
                  <a:srgbClr val="00FF00"/>
                </a:highlight>
                <a:latin typeface="Calibri" panose="020F0502020204030204" pitchFamily="34" charset="0"/>
                <a:ea typeface="Calibri" panose="020F0502020204030204" pitchFamily="34" charset="0"/>
                <a:cs typeface="Calibri" panose="020F0502020204030204" pitchFamily="34" charset="0"/>
              </a:rPr>
              <a:t> </a:t>
            </a:r>
            <a:r>
              <a:rPr lang="en-US" sz="2000" dirty="0">
                <a:highlight>
                  <a:srgbClr val="00FF00"/>
                </a:highlight>
                <a:latin typeface="Calibri" panose="020F0502020204030204" pitchFamily="34" charset="0"/>
                <a:ea typeface="Calibri" panose="020F0502020204030204" pitchFamily="34" charset="0"/>
                <a:cs typeface="Calibri" panose="020F0502020204030204" pitchFamily="34" charset="0"/>
              </a:rPr>
              <a:t>(</a:t>
            </a:r>
            <a:r>
              <a:rPr lang="en-US" sz="2000" b="1" i="1" dirty="0">
                <a:highlight>
                  <a:srgbClr val="00FF00"/>
                </a:highlight>
                <a:latin typeface="Calibri" panose="020F0502020204030204" pitchFamily="34" charset="0"/>
                <a:ea typeface="Calibri" panose="020F0502020204030204" pitchFamily="34" charset="0"/>
                <a:cs typeface="Calibri" panose="020F0502020204030204" pitchFamily="34" charset="0"/>
              </a:rPr>
              <a:t>Show webpage</a:t>
            </a:r>
            <a:r>
              <a:rPr lang="en-US" sz="2000" dirty="0">
                <a:highlight>
                  <a:srgbClr val="00FF00"/>
                </a:highligh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200000"/>
              </a:lnSpc>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Online orders may be paid by credit or debit cards (Visa, Mastercard, American Express, Discover or PayPal credit cards). PayPal processes all online orders.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200000"/>
              </a:lnSpc>
              <a:spcBef>
                <a:spcPts val="0"/>
              </a:spcBef>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Orders may also be placed by mail by downloading and completing the Order Form from webpage.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85D7540-F235-7475-D6D8-15C9F1FE2E42}"/>
              </a:ext>
            </a:extLst>
          </p:cNvPr>
          <p:cNvSpPr>
            <a:spLocks noGrp="1"/>
          </p:cNvSpPr>
          <p:nvPr>
            <p:ph type="sldNum" sz="quarter" idx="12"/>
          </p:nvPr>
        </p:nvSpPr>
        <p:spPr/>
        <p:txBody>
          <a:bodyPr/>
          <a:lstStyle/>
          <a:p>
            <a:fld id="{12BA0280-3A49-4524-A098-06AEFC78F830}" type="slidenum">
              <a:rPr lang="en-US" smtClean="0"/>
              <a:t>8</a:t>
            </a:fld>
            <a:endParaRPr lang="en-US" dirty="0"/>
          </a:p>
        </p:txBody>
      </p:sp>
    </p:spTree>
    <p:extLst>
      <p:ext uri="{BB962C8B-B14F-4D97-AF65-F5344CB8AC3E}">
        <p14:creationId xmlns:p14="http://schemas.microsoft.com/office/powerpoint/2010/main" val="4117390134"/>
      </p:ext>
    </p:extLst>
  </p:cSld>
  <p:clrMapOvr>
    <a:masterClrMapping/>
  </p:clrMapOvr>
  <p:transition spd="slow" advClick="0" advTm="1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5DDA-D8A7-6D73-9DC8-17B6C7E0979B}"/>
              </a:ext>
            </a:extLst>
          </p:cNvPr>
          <p:cNvSpPr>
            <a:spLocks noGrp="1"/>
          </p:cNvSpPr>
          <p:nvPr>
            <p:ph type="title"/>
          </p:nvPr>
        </p:nvSpPr>
        <p:spPr>
          <a:xfrm>
            <a:off x="889232" y="365126"/>
            <a:ext cx="7373923" cy="1325563"/>
          </a:xfrm>
          <a:solidFill>
            <a:srgbClr val="00FF00"/>
          </a:solidFill>
        </p:spPr>
        <p:txBody>
          <a:bodyPr>
            <a:normAutofit/>
          </a:bodyPr>
          <a:lstStyle/>
          <a:p>
            <a:pPr algn="ctr"/>
            <a:r>
              <a:rPr lang="en-US" sz="6000" b="1" u="sng" dirty="0">
                <a:solidFill>
                  <a:schemeClr val="bg1"/>
                </a:solidFill>
                <a:latin typeface="+mn-lt"/>
              </a:rPr>
              <a:t>Program Logistics</a:t>
            </a:r>
          </a:p>
        </p:txBody>
      </p:sp>
      <p:sp>
        <p:nvSpPr>
          <p:cNvPr id="3" name="Content Placeholder 2">
            <a:extLst>
              <a:ext uri="{FF2B5EF4-FFF2-40B4-BE49-F238E27FC236}">
                <a16:creationId xmlns:a16="http://schemas.microsoft.com/office/drawing/2014/main" id="{A6FAA3D9-4652-55CD-974E-33051F2BCAB4}"/>
              </a:ext>
            </a:extLst>
          </p:cNvPr>
          <p:cNvSpPr>
            <a:spLocks noGrp="1"/>
          </p:cNvSpPr>
          <p:nvPr>
            <p:ph idx="1"/>
          </p:nvPr>
        </p:nvSpPr>
        <p:spPr>
          <a:xfrm>
            <a:off x="628650" y="2558643"/>
            <a:ext cx="7886700" cy="3598876"/>
          </a:xfrm>
        </p:spPr>
        <p:txBody>
          <a:bodyPr>
            <a:noAutofit/>
          </a:bodyPr>
          <a:lstStyle/>
          <a:p>
            <a:pPr>
              <a:lnSpc>
                <a:spcPct val="150000"/>
              </a:lnSpc>
            </a:pPr>
            <a:r>
              <a:rPr lang="en-US" sz="2400" dirty="0"/>
              <a:t>There are numerous forms that can be downloaded from the Green Berets ROTC Medals website by clicking </a:t>
            </a:r>
            <a:r>
              <a:rPr lang="en-US" sz="2400" b="1" i="1" dirty="0">
                <a:highlight>
                  <a:srgbClr val="00FF00"/>
                </a:highlight>
                <a:hlinkClick r:id="rId2"/>
              </a:rPr>
              <a:t>HERE</a:t>
            </a:r>
            <a:r>
              <a:rPr lang="en-US" sz="2400" dirty="0"/>
              <a:t>.</a:t>
            </a:r>
          </a:p>
          <a:p>
            <a:pPr>
              <a:lnSpc>
                <a:spcPct val="150000"/>
              </a:lnSpc>
            </a:pPr>
            <a:endParaRPr lang="en-US" sz="2400" dirty="0"/>
          </a:p>
          <a:p>
            <a:pPr>
              <a:lnSpc>
                <a:spcPct val="150000"/>
              </a:lnSpc>
            </a:pPr>
            <a:r>
              <a:rPr lang="en-US" sz="2400" dirty="0"/>
              <a:t>Most of the forms are in Microsoft Word format which allows you to modify them to fit your situation.</a:t>
            </a:r>
          </a:p>
        </p:txBody>
      </p:sp>
      <p:sp>
        <p:nvSpPr>
          <p:cNvPr id="4" name="Slide Number Placeholder 3">
            <a:extLst>
              <a:ext uri="{FF2B5EF4-FFF2-40B4-BE49-F238E27FC236}">
                <a16:creationId xmlns:a16="http://schemas.microsoft.com/office/drawing/2014/main" id="{B276AD19-DC97-228F-AC00-1A09532F9B79}"/>
              </a:ext>
            </a:extLst>
          </p:cNvPr>
          <p:cNvSpPr>
            <a:spLocks noGrp="1"/>
          </p:cNvSpPr>
          <p:nvPr>
            <p:ph type="sldNum" sz="quarter" idx="12"/>
          </p:nvPr>
        </p:nvSpPr>
        <p:spPr/>
        <p:txBody>
          <a:bodyPr/>
          <a:lstStyle/>
          <a:p>
            <a:fld id="{12BA0280-3A49-4524-A098-06AEFC78F830}" type="slidenum">
              <a:rPr lang="en-US" smtClean="0"/>
              <a:t>9</a:t>
            </a:fld>
            <a:endParaRPr lang="en-US" dirty="0"/>
          </a:p>
        </p:txBody>
      </p:sp>
    </p:spTree>
    <p:extLst>
      <p:ext uri="{BB962C8B-B14F-4D97-AF65-F5344CB8AC3E}">
        <p14:creationId xmlns:p14="http://schemas.microsoft.com/office/powerpoint/2010/main" val="2843196574"/>
      </p:ext>
    </p:extLst>
  </p:cSld>
  <p:clrMapOvr>
    <a:masterClrMapping/>
  </p:clrMapOvr>
  <p:transition spd="slow" advClick="0" advTm="8000">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2187</TotalTime>
  <Words>1122</Words>
  <Application>Microsoft Office PowerPoint</Application>
  <PresentationFormat>On-screen Show (4:3)</PresentationFormat>
  <Paragraphs>116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Special Forces Association’s</vt:lpstr>
      <vt:lpstr>Introduction</vt:lpstr>
      <vt:lpstr>    Award Background</vt:lpstr>
      <vt:lpstr>PowerPoint Presentation</vt:lpstr>
      <vt:lpstr>Purpose of the Award</vt:lpstr>
      <vt:lpstr>Official Recognition </vt:lpstr>
      <vt:lpstr>Chapter Participation </vt:lpstr>
      <vt:lpstr>How to Order</vt:lpstr>
      <vt:lpstr>Program Logistics</vt:lpstr>
      <vt:lpstr>Pricing Matrix Schedule</vt:lpstr>
      <vt:lpstr>Presentation Narrative</vt:lpstr>
      <vt:lpstr>Sample JROTC Certificate of Excellence</vt:lpstr>
      <vt:lpstr>Sample ROTC Certificate of Excellence</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Forces Association’s</dc:title>
  <dc:creator>Jerry Cooper</dc:creator>
  <cp:lastModifiedBy>Jerry L Cooper</cp:lastModifiedBy>
  <cp:revision>95</cp:revision>
  <cp:lastPrinted>2022-05-23T04:33:24Z</cp:lastPrinted>
  <dcterms:created xsi:type="dcterms:W3CDTF">2022-05-21T18:29:36Z</dcterms:created>
  <dcterms:modified xsi:type="dcterms:W3CDTF">2023-01-16T16:35:58Z</dcterms:modified>
</cp:coreProperties>
</file>